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69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5829" autoAdjust="0"/>
  </p:normalViewPr>
  <p:slideViewPr>
    <p:cSldViewPr snapToGrid="0">
      <p:cViewPr varScale="1">
        <p:scale>
          <a:sx n="94" d="100"/>
          <a:sy n="94" d="100"/>
        </p:scale>
        <p:origin x="2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28ABE-D543-4969-AA3B-683934B1D30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6323FCFF-4216-4F9F-978F-031DC8576AFB}">
      <dgm:prSet phldrT="[Texte]"/>
      <dgm:spPr/>
      <dgm:t>
        <a:bodyPr/>
        <a:lstStyle/>
        <a:p>
          <a:r>
            <a:rPr lang="fr-FR" dirty="0"/>
            <a:t>Initiation</a:t>
          </a:r>
        </a:p>
      </dgm:t>
    </dgm:pt>
    <dgm:pt modelId="{0C8215E3-8D35-4679-AC59-7A20E99B554C}" type="parTrans" cxnId="{287DD1DF-1813-407A-A354-B921444D35FD}">
      <dgm:prSet/>
      <dgm:spPr/>
      <dgm:t>
        <a:bodyPr/>
        <a:lstStyle/>
        <a:p>
          <a:endParaRPr lang="fr-FR"/>
        </a:p>
      </dgm:t>
    </dgm:pt>
    <dgm:pt modelId="{A27FAB80-2A72-4FC9-947D-34D6A4BAEEDB}" type="sibTrans" cxnId="{287DD1DF-1813-407A-A354-B921444D35FD}">
      <dgm:prSet/>
      <dgm:spPr/>
      <dgm:t>
        <a:bodyPr/>
        <a:lstStyle/>
        <a:p>
          <a:endParaRPr lang="fr-FR"/>
        </a:p>
      </dgm:t>
    </dgm:pt>
    <dgm:pt modelId="{24599501-1626-4369-BA00-EDCD6D21EBB9}">
      <dgm:prSet phldrT="[Texte]"/>
      <dgm:spPr/>
      <dgm:t>
        <a:bodyPr/>
        <a:lstStyle/>
        <a:p>
          <a:r>
            <a:rPr lang="fr-FR" dirty="0"/>
            <a:t>Chargement des Images/Labels</a:t>
          </a:r>
        </a:p>
      </dgm:t>
    </dgm:pt>
    <dgm:pt modelId="{084AA0F5-7658-4141-804C-B27CBDAFA22B}" type="parTrans" cxnId="{5B123BF9-FFA2-4CF6-93E4-B8BCBE4C77C9}">
      <dgm:prSet/>
      <dgm:spPr/>
      <dgm:t>
        <a:bodyPr/>
        <a:lstStyle/>
        <a:p>
          <a:endParaRPr lang="fr-FR"/>
        </a:p>
      </dgm:t>
    </dgm:pt>
    <dgm:pt modelId="{BC00A9AA-6A5D-409B-A83F-8BE400499481}" type="sibTrans" cxnId="{5B123BF9-FFA2-4CF6-93E4-B8BCBE4C77C9}">
      <dgm:prSet/>
      <dgm:spPr/>
      <dgm:t>
        <a:bodyPr/>
        <a:lstStyle/>
        <a:p>
          <a:endParaRPr lang="fr-FR"/>
        </a:p>
      </dgm:t>
    </dgm:pt>
    <dgm:pt modelId="{2AC9885B-44AC-4003-8BC8-102F6D589E19}">
      <dgm:prSet phldrT="[Texte]"/>
      <dgm:spPr/>
      <dgm:t>
        <a:bodyPr/>
        <a:lstStyle/>
        <a:p>
          <a:r>
            <a:rPr lang="fr-FR" dirty="0"/>
            <a:t>Traitement des Images</a:t>
          </a:r>
        </a:p>
      </dgm:t>
    </dgm:pt>
    <dgm:pt modelId="{20DE42C5-A341-44DA-B486-12F9F772C9B7}" type="parTrans" cxnId="{39AC4CC2-A155-4CE9-B31D-8554D9C26693}">
      <dgm:prSet/>
      <dgm:spPr/>
      <dgm:t>
        <a:bodyPr/>
        <a:lstStyle/>
        <a:p>
          <a:endParaRPr lang="fr-FR"/>
        </a:p>
      </dgm:t>
    </dgm:pt>
    <dgm:pt modelId="{83C5A4CA-1B8E-40C4-BBEF-2C30A76C6AB8}" type="sibTrans" cxnId="{39AC4CC2-A155-4CE9-B31D-8554D9C26693}">
      <dgm:prSet/>
      <dgm:spPr/>
      <dgm:t>
        <a:bodyPr/>
        <a:lstStyle/>
        <a:p>
          <a:endParaRPr lang="fr-FR"/>
        </a:p>
      </dgm:t>
    </dgm:pt>
    <dgm:pt modelId="{1F81B3B6-46C0-4B80-95F5-F4F2097B722F}">
      <dgm:prSet/>
      <dgm:spPr/>
      <dgm:t>
        <a:bodyPr/>
        <a:lstStyle/>
        <a:p>
          <a:r>
            <a:rPr lang="fr-FR" dirty="0"/>
            <a:t>Préparation du Modèle</a:t>
          </a:r>
        </a:p>
      </dgm:t>
    </dgm:pt>
    <dgm:pt modelId="{5D4400D7-19AB-4335-B94E-5359D6968361}" type="parTrans" cxnId="{93B1A947-0BE6-4684-8B64-36B270B2833C}">
      <dgm:prSet/>
      <dgm:spPr/>
      <dgm:t>
        <a:bodyPr/>
        <a:lstStyle/>
        <a:p>
          <a:endParaRPr lang="fr-FR"/>
        </a:p>
      </dgm:t>
    </dgm:pt>
    <dgm:pt modelId="{7FF089A4-58BF-47FD-BA01-D70F3CE7DA08}" type="sibTrans" cxnId="{93B1A947-0BE6-4684-8B64-36B270B2833C}">
      <dgm:prSet/>
      <dgm:spPr/>
      <dgm:t>
        <a:bodyPr/>
        <a:lstStyle/>
        <a:p>
          <a:endParaRPr lang="fr-FR"/>
        </a:p>
      </dgm:t>
    </dgm:pt>
    <dgm:pt modelId="{5F7B3DDB-BF40-49F5-929A-6DCA78C78BB8}" type="pres">
      <dgm:prSet presAssocID="{F0828ABE-D543-4969-AA3B-683934B1D30E}" presName="Name0" presStyleCnt="0">
        <dgm:presLayoutVars>
          <dgm:dir/>
          <dgm:resizeHandles val="exact"/>
        </dgm:presLayoutVars>
      </dgm:prSet>
      <dgm:spPr/>
    </dgm:pt>
    <dgm:pt modelId="{F00C7634-22E9-4E8A-B838-FF24CDD34AD9}" type="pres">
      <dgm:prSet presAssocID="{6323FCFF-4216-4F9F-978F-031DC8576AFB}" presName="parTxOnly" presStyleLbl="node1" presStyleIdx="0" presStyleCnt="4">
        <dgm:presLayoutVars>
          <dgm:bulletEnabled val="1"/>
        </dgm:presLayoutVars>
      </dgm:prSet>
      <dgm:spPr/>
    </dgm:pt>
    <dgm:pt modelId="{77FC3779-0D33-4F78-9032-93425366C2CA}" type="pres">
      <dgm:prSet presAssocID="{A27FAB80-2A72-4FC9-947D-34D6A4BAEEDB}" presName="parSpace" presStyleCnt="0"/>
      <dgm:spPr/>
    </dgm:pt>
    <dgm:pt modelId="{BBC2B97E-4E7D-446E-9F86-6335D9682486}" type="pres">
      <dgm:prSet presAssocID="{24599501-1626-4369-BA00-EDCD6D21EBB9}" presName="parTxOnly" presStyleLbl="node1" presStyleIdx="1" presStyleCnt="4">
        <dgm:presLayoutVars>
          <dgm:bulletEnabled val="1"/>
        </dgm:presLayoutVars>
      </dgm:prSet>
      <dgm:spPr/>
    </dgm:pt>
    <dgm:pt modelId="{366794A7-2060-4EA2-AC56-7CB88EAB3EAA}" type="pres">
      <dgm:prSet presAssocID="{BC00A9AA-6A5D-409B-A83F-8BE400499481}" presName="parSpace" presStyleCnt="0"/>
      <dgm:spPr/>
    </dgm:pt>
    <dgm:pt modelId="{917BAFAB-2A42-426E-9E3C-9596909CE90D}" type="pres">
      <dgm:prSet presAssocID="{1F81B3B6-46C0-4B80-95F5-F4F2097B722F}" presName="parTxOnly" presStyleLbl="node1" presStyleIdx="2" presStyleCnt="4">
        <dgm:presLayoutVars>
          <dgm:bulletEnabled val="1"/>
        </dgm:presLayoutVars>
      </dgm:prSet>
      <dgm:spPr/>
    </dgm:pt>
    <dgm:pt modelId="{4F7F5C4E-B58C-4611-B80F-ED1C27959D2F}" type="pres">
      <dgm:prSet presAssocID="{7FF089A4-58BF-47FD-BA01-D70F3CE7DA08}" presName="parSpace" presStyleCnt="0"/>
      <dgm:spPr/>
    </dgm:pt>
    <dgm:pt modelId="{6ADE2FD9-ADD0-4CFB-825C-F4692BC4D053}" type="pres">
      <dgm:prSet presAssocID="{2AC9885B-44AC-4003-8BC8-102F6D589E1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3E5BF026-7920-4D37-BF3A-3AD06D9E5FC4}" type="presOf" srcId="{2AC9885B-44AC-4003-8BC8-102F6D589E19}" destId="{6ADE2FD9-ADD0-4CFB-825C-F4692BC4D053}" srcOrd="0" destOrd="0" presId="urn:microsoft.com/office/officeart/2005/8/layout/hChevron3"/>
    <dgm:cxn modelId="{9C35DE62-C535-4838-B866-487744B7DA48}" type="presOf" srcId="{24599501-1626-4369-BA00-EDCD6D21EBB9}" destId="{BBC2B97E-4E7D-446E-9F86-6335D9682486}" srcOrd="0" destOrd="0" presId="urn:microsoft.com/office/officeart/2005/8/layout/hChevron3"/>
    <dgm:cxn modelId="{93B1A947-0BE6-4684-8B64-36B270B2833C}" srcId="{F0828ABE-D543-4969-AA3B-683934B1D30E}" destId="{1F81B3B6-46C0-4B80-95F5-F4F2097B722F}" srcOrd="2" destOrd="0" parTransId="{5D4400D7-19AB-4335-B94E-5359D6968361}" sibTransId="{7FF089A4-58BF-47FD-BA01-D70F3CE7DA08}"/>
    <dgm:cxn modelId="{10E13D4D-FE9B-4F46-A6CB-8FCAF3525A70}" type="presOf" srcId="{6323FCFF-4216-4F9F-978F-031DC8576AFB}" destId="{F00C7634-22E9-4E8A-B838-FF24CDD34AD9}" srcOrd="0" destOrd="0" presId="urn:microsoft.com/office/officeart/2005/8/layout/hChevron3"/>
    <dgm:cxn modelId="{4EB6C94D-195D-4D9D-B492-BCA3157CCDA1}" type="presOf" srcId="{1F81B3B6-46C0-4B80-95F5-F4F2097B722F}" destId="{917BAFAB-2A42-426E-9E3C-9596909CE90D}" srcOrd="0" destOrd="0" presId="urn:microsoft.com/office/officeart/2005/8/layout/hChevron3"/>
    <dgm:cxn modelId="{39AC4CC2-A155-4CE9-B31D-8554D9C26693}" srcId="{F0828ABE-D543-4969-AA3B-683934B1D30E}" destId="{2AC9885B-44AC-4003-8BC8-102F6D589E19}" srcOrd="3" destOrd="0" parTransId="{20DE42C5-A341-44DA-B486-12F9F772C9B7}" sibTransId="{83C5A4CA-1B8E-40C4-BBEF-2C30A76C6AB8}"/>
    <dgm:cxn modelId="{3B4719D9-35DF-484F-B3CB-62429262F836}" type="presOf" srcId="{F0828ABE-D543-4969-AA3B-683934B1D30E}" destId="{5F7B3DDB-BF40-49F5-929A-6DCA78C78BB8}" srcOrd="0" destOrd="0" presId="urn:microsoft.com/office/officeart/2005/8/layout/hChevron3"/>
    <dgm:cxn modelId="{287DD1DF-1813-407A-A354-B921444D35FD}" srcId="{F0828ABE-D543-4969-AA3B-683934B1D30E}" destId="{6323FCFF-4216-4F9F-978F-031DC8576AFB}" srcOrd="0" destOrd="0" parTransId="{0C8215E3-8D35-4679-AC59-7A20E99B554C}" sibTransId="{A27FAB80-2A72-4FC9-947D-34D6A4BAEEDB}"/>
    <dgm:cxn modelId="{5B123BF9-FFA2-4CF6-93E4-B8BCBE4C77C9}" srcId="{F0828ABE-D543-4969-AA3B-683934B1D30E}" destId="{24599501-1626-4369-BA00-EDCD6D21EBB9}" srcOrd="1" destOrd="0" parTransId="{084AA0F5-7658-4141-804C-B27CBDAFA22B}" sibTransId="{BC00A9AA-6A5D-409B-A83F-8BE400499481}"/>
    <dgm:cxn modelId="{E4C5D6A8-A89C-4E1C-8BDB-28317DFC1C50}" type="presParOf" srcId="{5F7B3DDB-BF40-49F5-929A-6DCA78C78BB8}" destId="{F00C7634-22E9-4E8A-B838-FF24CDD34AD9}" srcOrd="0" destOrd="0" presId="urn:microsoft.com/office/officeart/2005/8/layout/hChevron3"/>
    <dgm:cxn modelId="{A84512F8-B658-4F68-BC14-5EC4C4FA3B58}" type="presParOf" srcId="{5F7B3DDB-BF40-49F5-929A-6DCA78C78BB8}" destId="{77FC3779-0D33-4F78-9032-93425366C2CA}" srcOrd="1" destOrd="0" presId="urn:microsoft.com/office/officeart/2005/8/layout/hChevron3"/>
    <dgm:cxn modelId="{84759864-407A-426B-9A23-ED8CA7FE6C5D}" type="presParOf" srcId="{5F7B3DDB-BF40-49F5-929A-6DCA78C78BB8}" destId="{BBC2B97E-4E7D-446E-9F86-6335D9682486}" srcOrd="2" destOrd="0" presId="urn:microsoft.com/office/officeart/2005/8/layout/hChevron3"/>
    <dgm:cxn modelId="{BB0318AC-2DA2-4F36-84A2-AEF3DF02331A}" type="presParOf" srcId="{5F7B3DDB-BF40-49F5-929A-6DCA78C78BB8}" destId="{366794A7-2060-4EA2-AC56-7CB88EAB3EAA}" srcOrd="3" destOrd="0" presId="urn:microsoft.com/office/officeart/2005/8/layout/hChevron3"/>
    <dgm:cxn modelId="{DB73F512-59E2-4F7C-8A1D-30979E23CB3C}" type="presParOf" srcId="{5F7B3DDB-BF40-49F5-929A-6DCA78C78BB8}" destId="{917BAFAB-2A42-426E-9E3C-9596909CE90D}" srcOrd="4" destOrd="0" presId="urn:microsoft.com/office/officeart/2005/8/layout/hChevron3"/>
    <dgm:cxn modelId="{02B174B9-89B6-478C-8FE9-0AB37D0837AD}" type="presParOf" srcId="{5F7B3DDB-BF40-49F5-929A-6DCA78C78BB8}" destId="{4F7F5C4E-B58C-4611-B80F-ED1C27959D2F}" srcOrd="5" destOrd="0" presId="urn:microsoft.com/office/officeart/2005/8/layout/hChevron3"/>
    <dgm:cxn modelId="{ED9B835A-213A-49A5-8731-33C363B8885C}" type="presParOf" srcId="{5F7B3DDB-BF40-49F5-929A-6DCA78C78BB8}" destId="{6ADE2FD9-ADD0-4CFB-825C-F4692BC4D05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C7634-22E9-4E8A-B838-FF24CDD34AD9}">
      <dsp:nvSpPr>
        <dsp:cNvPr id="0" name=""/>
        <dsp:cNvSpPr/>
      </dsp:nvSpPr>
      <dsp:spPr>
        <a:xfrm>
          <a:off x="3284" y="0"/>
          <a:ext cx="3295387" cy="9573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Initiation</a:t>
          </a:r>
        </a:p>
      </dsp:txBody>
      <dsp:txXfrm>
        <a:off x="3284" y="0"/>
        <a:ext cx="3056038" cy="957395"/>
      </dsp:txXfrm>
    </dsp:sp>
    <dsp:sp modelId="{BBC2B97E-4E7D-446E-9F86-6335D9682486}">
      <dsp:nvSpPr>
        <dsp:cNvPr id="0" name=""/>
        <dsp:cNvSpPr/>
      </dsp:nvSpPr>
      <dsp:spPr>
        <a:xfrm>
          <a:off x="2639594" y="0"/>
          <a:ext cx="3295387" cy="957395"/>
        </a:xfrm>
        <a:prstGeom prst="chevron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Chargement des Images/Labels</a:t>
          </a:r>
        </a:p>
      </dsp:txBody>
      <dsp:txXfrm>
        <a:off x="3118292" y="0"/>
        <a:ext cx="2337992" cy="957395"/>
      </dsp:txXfrm>
    </dsp:sp>
    <dsp:sp modelId="{917BAFAB-2A42-426E-9E3C-9596909CE90D}">
      <dsp:nvSpPr>
        <dsp:cNvPr id="0" name=""/>
        <dsp:cNvSpPr/>
      </dsp:nvSpPr>
      <dsp:spPr>
        <a:xfrm>
          <a:off x="5275905" y="0"/>
          <a:ext cx="3295387" cy="957395"/>
        </a:xfrm>
        <a:prstGeom prst="chevron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Préparation du Modèle</a:t>
          </a:r>
        </a:p>
      </dsp:txBody>
      <dsp:txXfrm>
        <a:off x="5754603" y="0"/>
        <a:ext cx="2337992" cy="957395"/>
      </dsp:txXfrm>
    </dsp:sp>
    <dsp:sp modelId="{6ADE2FD9-ADD0-4CFB-825C-F4692BC4D053}">
      <dsp:nvSpPr>
        <dsp:cNvPr id="0" name=""/>
        <dsp:cNvSpPr/>
      </dsp:nvSpPr>
      <dsp:spPr>
        <a:xfrm>
          <a:off x="7912215" y="0"/>
          <a:ext cx="3295387" cy="957395"/>
        </a:xfrm>
        <a:prstGeom prst="chevron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Traitement des Images</a:t>
          </a:r>
        </a:p>
      </dsp:txBody>
      <dsp:txXfrm>
        <a:off x="8390913" y="0"/>
        <a:ext cx="2337992" cy="957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7E86474-DD6B-8F92-3604-105E4859F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48F035-4E9D-C43C-A021-1AB17F0E7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2B19B-EF2E-4849-AA6D-8F3AEE752AE1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6FDB38-63BF-747D-CEAF-4705C6D4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1918D-2A78-1B4B-0818-755AE97472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5A74F-4E3E-4BB9-AFA8-1335E7CF4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2958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F495-E68A-4E5F-9E2C-14CB4ECB3FE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BEC9-B47B-4B43-A55C-B0078CC4F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820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0BEC9-B47B-4B43-A55C-B0078CC4FCE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28C-59AA-4FFF-BBD0-E6DFE59F65FB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0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109C4-0B8C-4B8A-969A-76304198F33A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0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5F08-9A32-4869-9B4E-83FCC9588BED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20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1556-5272-41F9-AA3C-B7C9EB74210E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1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6714-AF66-45B0-9A35-D848B524A155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1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83FF-5F63-4F57-ADAB-4CEF4B6EF9A7}" type="datetime1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9E5E-E4A1-4FF7-A0F8-66B183A65F5D}" type="datetime1">
              <a:rPr lang="fr-FR" smtClean="0"/>
              <a:t>28/03/2025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61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FE1D-989D-4DD5-A476-76231F81B2DE}" type="datetime1">
              <a:rPr lang="fr-FR" smtClean="0"/>
              <a:t>28/03/2025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B7F8-774C-4DFC-A6A9-B0507EF0690A}" type="datetime1">
              <a:rPr lang="fr-FR" smtClean="0"/>
              <a:t>28/03/2025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55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A80BFC-5896-405C-B6A0-C464ED40C002}" type="datetime1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352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0150-26A6-46A8-8C9D-06D5755F1F6A}" type="datetime1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82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D2C9DE-32CF-4EF5-AD60-FC4E1AC86067}" type="datetime1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04A481-634D-4C37-99E9-F2D0A5FC14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36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3.jpeg"/><Relationship Id="rId12" Type="http://schemas.openxmlformats.org/officeDocument/2006/relationships/image" Target="../media/image3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30.png"/><Relationship Id="rId5" Type="http://schemas.openxmlformats.org/officeDocument/2006/relationships/image" Target="../media/image19.png"/><Relationship Id="rId10" Type="http://schemas.openxmlformats.org/officeDocument/2006/relationships/image" Target="../media/image22.webp"/><Relationship Id="rId4" Type="http://schemas.openxmlformats.org/officeDocument/2006/relationships/image" Target="../media/image18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mailto:hadoop@ec2-54-78-161-237.eu-west-1.compute.amazonaw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4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7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ebp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FB4A14-E141-8D82-41A9-14B89BC07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FR" b="1" dirty="0"/>
              <a:t>Réalisez un traitement dans un environnement Big Data sur le Cloud</a:t>
            </a:r>
          </a:p>
        </p:txBody>
      </p:sp>
      <p:pic>
        <p:nvPicPr>
          <p:cNvPr id="4" name="Picture 4" descr="Comment réussir sa formation OpenClassrooms ? | by Clément Lionne | Medium">
            <a:extLst>
              <a:ext uri="{FF2B5EF4-FFF2-40B4-BE49-F238E27FC236}">
                <a16:creationId xmlns:a16="http://schemas.microsoft.com/office/drawing/2014/main" id="{8B4268B8-1C91-FEB4-FA29-49B0A573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00" y="4039884"/>
            <a:ext cx="4709255" cy="264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965104-4E34-7C82-DADE-53D97368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37" y="4502027"/>
            <a:ext cx="4352763" cy="17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0F2AA3-12C1-3221-6E1A-1FC8C2DB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86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F136A12-563A-5244-BCB3-6FD405EB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8" t="1521"/>
          <a:stretch/>
        </p:blipFill>
        <p:spPr>
          <a:xfrm>
            <a:off x="5717059" y="1951702"/>
            <a:ext cx="5906256" cy="2743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E38849-0D5F-0A5B-8505-4A61C443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Amazon Web Service :</a:t>
            </a:r>
            <a:br>
              <a:rPr lang="fr-FR" b="1" dirty="0"/>
            </a:br>
            <a:r>
              <a:rPr lang="fr-FR" b="1" dirty="0"/>
              <a:t>AWS CLI &amp; IAM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811549-13F8-960A-3E6E-BA3566756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1845731"/>
            <a:ext cx="10058400" cy="45056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IAM (Identity &amp; Access Management) : </a:t>
            </a:r>
          </a:p>
          <a:p>
            <a:r>
              <a:rPr lang="fr-FR" dirty="0"/>
              <a:t>Gestionnaire d’Utilisateurs &amp; de leurs droits</a:t>
            </a:r>
          </a:p>
          <a:p>
            <a:endParaRPr lang="fr-FR" sz="1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fr-FR" b="1" dirty="0"/>
              <a:t>  Etape 2 : </a:t>
            </a:r>
            <a:r>
              <a:rPr lang="fr-FR" dirty="0"/>
              <a:t>création d’un utilisateur</a:t>
            </a:r>
          </a:p>
          <a:p>
            <a:pPr>
              <a:spcBef>
                <a:spcPts val="0"/>
              </a:spcBef>
            </a:pPr>
            <a:r>
              <a:rPr lang="fr-FR" dirty="0"/>
              <a:t>“</a:t>
            </a:r>
            <a:r>
              <a:rPr lang="fr-FR" dirty="0" err="1"/>
              <a:t>emr_user</a:t>
            </a:r>
            <a:r>
              <a:rPr lang="fr-FR" dirty="0"/>
              <a:t>” (Access key ID, Secret </a:t>
            </a:r>
            <a:r>
              <a:rPr lang="fr-FR" dirty="0" err="1"/>
              <a:t>access</a:t>
            </a:r>
            <a:r>
              <a:rPr lang="fr-FR" dirty="0"/>
              <a:t> </a:t>
            </a:r>
          </a:p>
          <a:p>
            <a:pPr>
              <a:spcBef>
                <a:spcPts val="0"/>
              </a:spcBef>
            </a:pPr>
            <a:r>
              <a:rPr lang="fr-FR" dirty="0"/>
              <a:t>key)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accéder à AWS via CLI.</a:t>
            </a:r>
          </a:p>
          <a:p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AWS CLI (Command Line Interface) :</a:t>
            </a:r>
          </a:p>
          <a:p>
            <a:r>
              <a:rPr lang="fr-FR" dirty="0"/>
              <a:t>Interface en ligne de commande d’AWS</a:t>
            </a:r>
          </a:p>
          <a:p>
            <a:r>
              <a:rPr lang="fr-FR" dirty="0">
                <a:sym typeface="Wingdings" panose="05000000000000000000" pitchFamily="2" charset="2"/>
              </a:rPr>
              <a:t> I</a:t>
            </a:r>
            <a:r>
              <a:rPr lang="fr-FR" dirty="0"/>
              <a:t>nteragit avec les différents services d'AWS.</a:t>
            </a:r>
          </a:p>
          <a:p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Etape 3 : </a:t>
            </a:r>
            <a:r>
              <a:rPr lang="fr-FR" dirty="0"/>
              <a:t>Installer &amp; configurer AWS CLI via $</a:t>
            </a:r>
            <a:r>
              <a:rPr lang="fr-FR" dirty="0" err="1"/>
              <a:t>aws</a:t>
            </a:r>
            <a:r>
              <a:rPr lang="fr-FR" dirty="0"/>
              <a:t> configure &amp; les identifiants de “</a:t>
            </a:r>
            <a:r>
              <a:rPr lang="fr-FR" dirty="0" err="1"/>
              <a:t>emr_user</a:t>
            </a:r>
            <a:r>
              <a:rPr lang="fr-FR" dirty="0"/>
              <a:t>”</a:t>
            </a:r>
          </a:p>
          <a:p>
            <a:r>
              <a:rPr lang="fr-FR" dirty="0"/>
              <a:t>+ Transférer le fichier </a:t>
            </a:r>
            <a:r>
              <a:rPr lang="fr-FR" dirty="0" err="1"/>
              <a:t>emr-cluster.pem</a:t>
            </a:r>
            <a:r>
              <a:rPr lang="fr-FR" dirty="0"/>
              <a:t> dans le directory .</a:t>
            </a:r>
            <a:r>
              <a:rPr lang="fr-FR" dirty="0" err="1"/>
              <a:t>aws</a:t>
            </a:r>
            <a:endParaRPr lang="fr-FR" dirty="0"/>
          </a:p>
          <a:p>
            <a:r>
              <a:rPr lang="fr-FR" dirty="0"/>
              <a:t>+ Modifier les droits du fichier </a:t>
            </a:r>
            <a:r>
              <a:rPr lang="fr-FR" dirty="0">
                <a:sym typeface="Wingdings" panose="05000000000000000000" pitchFamily="2" charset="2"/>
              </a:rPr>
              <a:t> lecture &amp; modification =</a:t>
            </a:r>
            <a:r>
              <a:rPr lang="fr-FR" dirty="0"/>
              <a:t> propriétaire seul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307B6E-7DE6-AA38-1D32-D092CC97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10</a:t>
            </a:fld>
            <a:endParaRPr lang="fr-FR"/>
          </a:p>
        </p:txBody>
      </p:sp>
      <p:pic>
        <p:nvPicPr>
          <p:cNvPr id="3074" name="Picture 2" descr="Optimize AWS IAM Security &amp; Access Control | Salesforce Trailhead">
            <a:extLst>
              <a:ext uri="{FF2B5EF4-FFF2-40B4-BE49-F238E27FC236}">
                <a16:creationId xmlns:a16="http://schemas.microsoft.com/office/drawing/2014/main" id="{969CB068-897F-C63C-8CA5-2674E2B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2" y="339813"/>
            <a:ext cx="1124015" cy="11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tion to AWS Command Line Interface | Blog">
            <a:extLst>
              <a:ext uri="{FF2B5EF4-FFF2-40B4-BE49-F238E27FC236}">
                <a16:creationId xmlns:a16="http://schemas.microsoft.com/office/drawing/2014/main" id="{7D6D4B84-416C-D813-1051-9FC81F2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20" y="73145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64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C8496E43-041C-49B5-A6E5-28C6CF074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2360" y="339812"/>
            <a:ext cx="1124015" cy="1124015"/>
          </a:xfrm>
          <a:prstGeom prst="rect">
            <a:avLst/>
          </a:prstGeom>
        </p:spPr>
      </p:pic>
      <p:pic>
        <p:nvPicPr>
          <p:cNvPr id="8" name="Picture 2" descr="Aws Ec2 icon as SVG, PNG, JSX, and Base64">
            <a:extLst>
              <a:ext uri="{FF2B5EF4-FFF2-40B4-BE49-F238E27FC236}">
                <a16:creationId xmlns:a16="http://schemas.microsoft.com/office/drawing/2014/main" id="{518FFBB9-D3D8-C4A4-C729-0B92745C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54" y="339812"/>
            <a:ext cx="1124015" cy="11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59B3A54-2E0A-82F3-C909-1B891A7D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Amazon Web Service : EC2 &amp; S3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A6A703-49E5-1175-509B-C2E9588C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76" y="1845734"/>
            <a:ext cx="6491416" cy="444797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b="1" dirty="0">
                <a:latin typeface="system-ui"/>
              </a:rPr>
              <a:t>  I</a:t>
            </a:r>
            <a:r>
              <a:rPr lang="fr-FR" b="1" i="0" dirty="0">
                <a:effectLst/>
                <a:latin typeface="system-ui"/>
              </a:rPr>
              <a:t>nstances EC2 (</a:t>
            </a:r>
            <a:r>
              <a:rPr lang="fr-FR" b="1" i="0" dirty="0" err="1">
                <a:effectLst/>
                <a:latin typeface="system-ui"/>
              </a:rPr>
              <a:t>Elastic</a:t>
            </a:r>
            <a:r>
              <a:rPr lang="fr-FR" b="1" i="0" dirty="0">
                <a:effectLst/>
                <a:latin typeface="system-ui"/>
              </a:rPr>
              <a:t> </a:t>
            </a:r>
            <a:r>
              <a:rPr lang="fr-FR" b="1" i="0" dirty="0" err="1">
                <a:effectLst/>
                <a:latin typeface="system-ui"/>
              </a:rPr>
              <a:t>Compute</a:t>
            </a:r>
            <a:r>
              <a:rPr lang="fr-FR" b="1" i="0" dirty="0">
                <a:effectLst/>
                <a:latin typeface="system-ui"/>
              </a:rPr>
              <a:t> Cloud) : </a:t>
            </a:r>
            <a:r>
              <a:rPr lang="fr-FR" dirty="0">
                <a:latin typeface="system-ui"/>
              </a:rPr>
              <a:t>S</a:t>
            </a:r>
            <a:r>
              <a:rPr lang="fr-FR" b="0" i="0" dirty="0">
                <a:effectLst/>
                <a:latin typeface="system-ui"/>
              </a:rPr>
              <a:t>erveurs vierges sur lequel nous avons un accès en administrateur</a:t>
            </a: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Etape 4 : </a:t>
            </a:r>
            <a:r>
              <a:rPr lang="fr-FR" dirty="0"/>
              <a:t>Créer une paire de clés “</a:t>
            </a:r>
            <a:r>
              <a:rPr lang="fr-FR" dirty="0" err="1"/>
              <a:t>emr</a:t>
            </a:r>
            <a:r>
              <a:rPr lang="fr-FR" dirty="0"/>
              <a:t>-cluster”: </a:t>
            </a:r>
            <a:r>
              <a:rPr lang="fr-FR" dirty="0" err="1"/>
              <a:t>emr-cluster.pem</a:t>
            </a:r>
            <a:r>
              <a:rPr lang="fr-FR" dirty="0"/>
              <a:t> &amp; configurer l'accès SSH à nos futurs serveurs EC2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S3 (Amazon Simple Storage Service) : </a:t>
            </a:r>
            <a:r>
              <a:rPr lang="fr-FR" dirty="0"/>
              <a:t>Espace disque disponible illimité &amp; indépendant des serveurs EC2</a:t>
            </a:r>
          </a:p>
          <a:p>
            <a:r>
              <a:rPr lang="fr-FR" dirty="0"/>
              <a:t>+ Accès rapide aux données &amp; similaire à celui d’un disque local (PATH = s3://... 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Etape 5 : </a:t>
            </a:r>
            <a:r>
              <a:rPr lang="fr-FR" dirty="0"/>
              <a:t>Créer un </a:t>
            </a:r>
            <a:r>
              <a:rPr lang="fr-FR" dirty="0" err="1"/>
              <a:t>bucket</a:t>
            </a:r>
            <a:r>
              <a:rPr lang="fr-FR" dirty="0"/>
              <a:t> sur S3 &amp; Transfert du dossier Test (images)</a:t>
            </a:r>
          </a:p>
          <a:p>
            <a:endParaRPr lang="fr-FR" sz="100" dirty="0"/>
          </a:p>
          <a:p>
            <a:r>
              <a:rPr lang="fr-FR" dirty="0"/>
              <a:t>            Région EC2 = Région S3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BE41B-60B9-30BE-2818-D42B4BFF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8D68EF-65ED-525A-CCD8-75222FEB4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054" y="1945252"/>
            <a:ext cx="4432321" cy="1987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6011F0-EFF6-09B2-B285-C92EBEFCD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054" y="4205786"/>
            <a:ext cx="4432321" cy="1867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34" name="Picture 14" descr="301 600+ Warning Photos, taleaux et images libre de droits - iStock |  Attention, Danger, Alerte">
            <a:extLst>
              <a:ext uri="{FF2B5EF4-FFF2-40B4-BE49-F238E27FC236}">
                <a16:creationId xmlns:a16="http://schemas.microsoft.com/office/drawing/2014/main" id="{DCCF8CE5-E9FE-B7C2-555F-C53F7929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8" y="5636109"/>
            <a:ext cx="575219" cy="57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5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2B223-F283-3C01-6BF4-88EB082A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Amazon Web Service : EMR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4857C-6884-8849-66CD-CEA55565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4398"/>
          </a:xfrm>
        </p:spPr>
        <p:txBody>
          <a:bodyPr>
            <a:normAutofit/>
          </a:bodyPr>
          <a:lstStyle/>
          <a:p>
            <a:r>
              <a:rPr lang="fr-FR" sz="2000" b="1" dirty="0"/>
              <a:t>EMR (</a:t>
            </a:r>
            <a:r>
              <a:rPr lang="fr-FR" sz="2000" b="1" dirty="0" err="1"/>
              <a:t>Elastic</a:t>
            </a:r>
            <a:r>
              <a:rPr lang="fr-FR" sz="2000" b="1" dirty="0"/>
              <a:t> MapReduce) :</a:t>
            </a:r>
          </a:p>
          <a:p>
            <a:r>
              <a:rPr lang="fr-FR" sz="2000" dirty="0"/>
              <a:t>Offre qui permet de louer des instances EC2 avec des applications préinstallées et configurées (Spark, </a:t>
            </a:r>
            <a:r>
              <a:rPr lang="fr-FR" sz="2000" dirty="0" err="1"/>
              <a:t>Tensorflow</a:t>
            </a:r>
            <a:r>
              <a:rPr lang="fr-FR" sz="2000" dirty="0"/>
              <a:t>, </a:t>
            </a:r>
            <a:r>
              <a:rPr lang="fr-FR" sz="2000" dirty="0" err="1"/>
              <a:t>JupyterHub</a:t>
            </a:r>
            <a:r>
              <a:rPr lang="fr-FR" sz="2000" dirty="0"/>
              <a:t>, etc.)</a:t>
            </a:r>
          </a:p>
          <a:p>
            <a:r>
              <a:rPr lang="fr-FR" sz="2000" dirty="0"/>
              <a:t>Packages complémentaires à installer à l'initialisation du serveur sur l'ensemble des machines du cluster : oui, c’est possible!</a:t>
            </a:r>
          </a:p>
          <a:p>
            <a:r>
              <a:rPr lang="fr-FR" sz="2000" b="1" dirty="0"/>
              <a:t>+ Facilité</a:t>
            </a:r>
          </a:p>
          <a:p>
            <a:r>
              <a:rPr lang="fr-FR" sz="2000" b="1" dirty="0"/>
              <a:t>+ Rapidité</a:t>
            </a:r>
          </a:p>
          <a:p>
            <a:r>
              <a:rPr lang="fr-FR" sz="2000" b="1" dirty="0"/>
              <a:t>+ Architecture </a:t>
            </a:r>
            <a:r>
              <a:rPr lang="fr-FR" b="1" dirty="0"/>
              <a:t>O</a:t>
            </a:r>
            <a:r>
              <a:rPr lang="fr-FR" sz="2000" b="1" dirty="0"/>
              <a:t>ptimisée</a:t>
            </a:r>
          </a:p>
          <a:p>
            <a:r>
              <a:rPr lang="fr-FR" sz="2000" b="1" dirty="0"/>
              <a:t>+ Stabilité</a:t>
            </a:r>
          </a:p>
          <a:p>
            <a:r>
              <a:rPr lang="fr-FR" sz="2000" b="1" dirty="0"/>
              <a:t>+ Sécurité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4E493E-24FC-FB93-A9E7-44A4B40C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12</a:t>
            </a:fld>
            <a:endParaRPr lang="fr-FR"/>
          </a:p>
        </p:txBody>
      </p:sp>
      <p:pic>
        <p:nvPicPr>
          <p:cNvPr id="5136" name="Picture 16" descr="Amazon ECR Public Gallery - Amazon EMR Serverless/spark/emr-6.10.0">
            <a:extLst>
              <a:ext uri="{FF2B5EF4-FFF2-40B4-BE49-F238E27FC236}">
                <a16:creationId xmlns:a16="http://schemas.microsoft.com/office/drawing/2014/main" id="{D5832513-4E64-C3F2-BF15-CC7A0B97D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59" y="339812"/>
            <a:ext cx="1124015" cy="11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DC4754-C25D-EC48-B9B9-D4AC00FD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95" y="3700732"/>
            <a:ext cx="7238766" cy="2315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211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C8FC4-00EA-FD8D-1AEC-BC2A3577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Etape 6 : Création du Cluster EMR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7D0C00-5163-A477-578B-87E030A9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638051-6BE8-AF00-2FCC-2E924C32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08" y="2541391"/>
            <a:ext cx="2619983" cy="26723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56708D-86EF-EF0F-B4A2-4802FA6987DD}"/>
              </a:ext>
            </a:extLst>
          </p:cNvPr>
          <p:cNvSpPr txBox="1"/>
          <p:nvPr/>
        </p:nvSpPr>
        <p:spPr>
          <a:xfrm>
            <a:off x="9359659" y="4236566"/>
            <a:ext cx="2619983" cy="195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/>
              <a:t>#!/bin/bash</a:t>
            </a:r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-U </a:t>
            </a:r>
            <a:r>
              <a:rPr lang="fr-FR" sz="1100" dirty="0" err="1"/>
              <a:t>setuptools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-U </a:t>
            </a:r>
            <a:r>
              <a:rPr lang="fr-FR" sz="1100" dirty="0" err="1"/>
              <a:t>pip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</a:t>
            </a:r>
            <a:r>
              <a:rPr lang="fr-FR" sz="1100" dirty="0" err="1"/>
              <a:t>wheel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</a:t>
            </a:r>
            <a:r>
              <a:rPr lang="fr-FR" sz="1100" dirty="0" err="1"/>
              <a:t>pillow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pandas</a:t>
            </a:r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</a:t>
            </a:r>
            <a:r>
              <a:rPr lang="fr-FR" sz="1100" dirty="0" err="1"/>
              <a:t>tensorflow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</a:t>
            </a:r>
            <a:r>
              <a:rPr lang="fr-FR" sz="1100" dirty="0" err="1"/>
              <a:t>pyarrow</a:t>
            </a:r>
            <a:endParaRPr lang="fr-FR" sz="1100" dirty="0"/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boto3</a:t>
            </a:r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s3fs</a:t>
            </a:r>
          </a:p>
          <a:p>
            <a:r>
              <a:rPr lang="fr-FR" sz="1100" dirty="0" err="1"/>
              <a:t>sudo</a:t>
            </a:r>
            <a:r>
              <a:rPr lang="fr-FR" sz="1100" dirty="0"/>
              <a:t> python3 -m </a:t>
            </a:r>
            <a:r>
              <a:rPr lang="fr-FR" sz="1100" dirty="0" err="1"/>
              <a:t>pip</a:t>
            </a:r>
            <a:r>
              <a:rPr lang="fr-FR" sz="1100" dirty="0"/>
              <a:t> </a:t>
            </a:r>
            <a:r>
              <a:rPr lang="fr-FR" sz="1100" dirty="0" err="1"/>
              <a:t>install</a:t>
            </a:r>
            <a:r>
              <a:rPr lang="fr-FR" sz="1100" dirty="0"/>
              <a:t> </a:t>
            </a:r>
            <a:r>
              <a:rPr lang="fr-FR" sz="1100" dirty="0" err="1"/>
              <a:t>fsspec</a:t>
            </a:r>
            <a:endParaRPr lang="fr-FR" sz="1100" dirty="0"/>
          </a:p>
        </p:txBody>
      </p:sp>
      <p:pic>
        <p:nvPicPr>
          <p:cNvPr id="8" name="Picture 2" descr="JupyterHub | Cuahsi.org">
            <a:extLst>
              <a:ext uri="{FF2B5EF4-FFF2-40B4-BE49-F238E27FC236}">
                <a16:creationId xmlns:a16="http://schemas.microsoft.com/office/drawing/2014/main" id="{3913CACF-C1C5-1635-48FB-991CEFC9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76" y="5287586"/>
            <a:ext cx="1383603" cy="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park: Type Safety in Dataset vs DataFrame - Knoldus Blogs">
            <a:extLst>
              <a:ext uri="{FF2B5EF4-FFF2-40B4-BE49-F238E27FC236}">
                <a16:creationId xmlns:a16="http://schemas.microsoft.com/office/drawing/2014/main" id="{058263C6-BE0F-92B6-E39F-8995789E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65" y="5396121"/>
            <a:ext cx="1253225" cy="6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ensorFlow — Wikipédia">
            <a:extLst>
              <a:ext uri="{FF2B5EF4-FFF2-40B4-BE49-F238E27FC236}">
                <a16:creationId xmlns:a16="http://schemas.microsoft.com/office/drawing/2014/main" id="{5667BB0F-20B2-2D63-2E5D-F503F84766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89" y="5213757"/>
            <a:ext cx="1365116" cy="8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AD51BA-6191-93FD-29D8-07C61FD491B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293278" y="4748518"/>
            <a:ext cx="1492730" cy="647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2EF66CD-8B73-E200-7764-728ADDE6905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07678" y="4967111"/>
            <a:ext cx="366295" cy="320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F16FE1B-3DAA-3175-8441-6058710C310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181291" y="4696178"/>
            <a:ext cx="777556" cy="5175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E0647C89-ABE9-8A56-8732-F2FA8152B464}"/>
              </a:ext>
            </a:extLst>
          </p:cNvPr>
          <p:cNvSpPr txBox="1"/>
          <p:nvPr/>
        </p:nvSpPr>
        <p:spPr>
          <a:xfrm>
            <a:off x="9359659" y="3877574"/>
            <a:ext cx="2619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u="none" strike="noStrike" baseline="0" dirty="0">
                <a:solidFill>
                  <a:srgbClr val="434343"/>
                </a:solidFill>
                <a:latin typeface="ArialMT"/>
              </a:rPr>
              <a:t>bootstrap-emr.sh</a:t>
            </a:r>
            <a:endParaRPr lang="fr-FR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67E70F8-02B4-CBD2-9517-4C539FBC68F2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405991" y="3877574"/>
            <a:ext cx="1712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8B05D69D-FCB1-3F31-36E7-1F93E4382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610" y="3466844"/>
            <a:ext cx="2338371" cy="824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" descr="Optimize AWS IAM Security &amp; Access Control | Salesforce Trailhead">
            <a:extLst>
              <a:ext uri="{FF2B5EF4-FFF2-40B4-BE49-F238E27FC236}">
                <a16:creationId xmlns:a16="http://schemas.microsoft.com/office/drawing/2014/main" id="{18735D1A-7B65-E271-DD44-C1CA289C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1" y="3466844"/>
            <a:ext cx="832179" cy="8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898766F-94BF-1C1F-644D-B50EFE3A97E9}"/>
              </a:ext>
            </a:extLst>
          </p:cNvPr>
          <p:cNvCxnSpPr>
            <a:cxnSpLocks/>
            <a:stCxn id="29" idx="3"/>
            <a:endCxn id="6" idx="1"/>
          </p:cNvCxnSpPr>
          <p:nvPr/>
        </p:nvCxnSpPr>
        <p:spPr>
          <a:xfrm flipV="1">
            <a:off x="3841981" y="3877574"/>
            <a:ext cx="944027" cy="1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que 35">
            <a:extLst>
              <a:ext uri="{FF2B5EF4-FFF2-40B4-BE49-F238E27FC236}">
                <a16:creationId xmlns:a16="http://schemas.microsoft.com/office/drawing/2014/main" id="{06AA8D88-E186-97DE-40D7-AC4C81CFB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8879" y="2900384"/>
            <a:ext cx="832179" cy="83217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2CBB759-8D80-C368-88AA-8410B2B335F4}"/>
              </a:ext>
            </a:extLst>
          </p:cNvPr>
          <p:cNvSpPr txBox="1"/>
          <p:nvPr/>
        </p:nvSpPr>
        <p:spPr>
          <a:xfrm>
            <a:off x="7118535" y="1970683"/>
            <a:ext cx="226159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0" i="0" u="none" strike="noStrike" baseline="0" dirty="0">
                <a:solidFill>
                  <a:srgbClr val="434343"/>
                </a:solidFill>
                <a:latin typeface="ArialMT"/>
              </a:rPr>
              <a:t>Groupes d’instance EC2 :</a:t>
            </a:r>
          </a:p>
          <a:p>
            <a:pPr algn="ctr"/>
            <a:r>
              <a:rPr lang="fr-FR" sz="1400" b="0" i="0" u="none" strike="noStrike" baseline="0" dirty="0">
                <a:solidFill>
                  <a:srgbClr val="434343"/>
                </a:solidFill>
                <a:latin typeface="ArialMT"/>
              </a:rPr>
              <a:t>1 Maîtres + 6 Principales</a:t>
            </a:r>
            <a:endParaRPr lang="fr-FR" sz="14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7ADB0736-6599-506B-7377-F50D12F043A0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7181291" y="2493903"/>
            <a:ext cx="1068039" cy="6288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 46">
            <a:extLst>
              <a:ext uri="{FF2B5EF4-FFF2-40B4-BE49-F238E27FC236}">
                <a16:creationId xmlns:a16="http://schemas.microsoft.com/office/drawing/2014/main" id="{159A3769-A0B8-08A8-1DBA-A823ECB38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90" y="2065201"/>
            <a:ext cx="754515" cy="943143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EACED8A-BAFF-E4EF-D44E-D262D0EE9C8D}"/>
              </a:ext>
            </a:extLst>
          </p:cNvPr>
          <p:cNvCxnSpPr>
            <a:cxnSpLocks/>
            <a:stCxn id="29" idx="0"/>
            <a:endCxn id="47" idx="1"/>
          </p:cNvCxnSpPr>
          <p:nvPr/>
        </p:nvCxnSpPr>
        <p:spPr>
          <a:xfrm flipV="1">
            <a:off x="2672796" y="2536773"/>
            <a:ext cx="1107294" cy="930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53E62297-E98D-D0C6-E196-1EEDBB6C601B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534605" y="2536773"/>
            <a:ext cx="476105" cy="363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Json file Icons &amp; Symbols">
            <a:extLst>
              <a:ext uri="{FF2B5EF4-FFF2-40B4-BE49-F238E27FC236}">
                <a16:creationId xmlns:a16="http://schemas.microsoft.com/office/drawing/2014/main" id="{E4282B53-7DD0-D420-CB06-745F3D431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642" r="17782" b="15573"/>
          <a:stretch/>
        </p:blipFill>
        <p:spPr bwMode="auto">
          <a:xfrm>
            <a:off x="10343558" y="2893935"/>
            <a:ext cx="775921" cy="83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24" descr="Sh - Icônes fichiers et dossiers gratuites">
            <a:extLst>
              <a:ext uri="{FF2B5EF4-FFF2-40B4-BE49-F238E27FC236}">
                <a16:creationId xmlns:a16="http://schemas.microsoft.com/office/drawing/2014/main" id="{9FCF577F-8EED-2189-1F7F-02E7911E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375" y="2941646"/>
            <a:ext cx="738647" cy="7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6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7DDCB1-201E-0AE8-905A-93E8DDBA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Tunnel SSH &amp; Proxy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665565-50F7-DF74-9AD0-1F3A109E3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78" y="1761753"/>
            <a:ext cx="8115816" cy="4886762"/>
          </a:xfrm>
        </p:spPr>
        <p:txBody>
          <a:bodyPr>
            <a:noAutofit/>
          </a:bodyPr>
          <a:lstStyle/>
          <a:p>
            <a:r>
              <a:rPr lang="fr-FR" b="1" dirty="0"/>
              <a:t>Etape 7 : Créer le Tunnel SSH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fr-FR" sz="1800" b="1" dirty="0"/>
              <a:t>Objectif : </a:t>
            </a:r>
            <a:r>
              <a:rPr lang="fr-FR" sz="1800" dirty="0"/>
              <a:t>Accéder à </a:t>
            </a:r>
            <a:r>
              <a:rPr lang="fr-FR" sz="1800" dirty="0" err="1"/>
              <a:t>JupyterHub</a:t>
            </a:r>
            <a:r>
              <a:rPr lang="fr-FR" sz="1800" dirty="0"/>
              <a:t> &amp; Serveur d’Historique Spark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fr-FR" sz="1800" b="1" dirty="0"/>
              <a:t>Obstacle : </a:t>
            </a:r>
            <a:r>
              <a:rPr lang="fr-FR" sz="1800" dirty="0"/>
              <a:t>Disponibles uniquement sur l’instance EC2 Maître.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fr-FR" sz="1800" b="1" dirty="0"/>
              <a:t>Solution : </a:t>
            </a:r>
            <a:r>
              <a:rPr lang="fr-FR" sz="1800" dirty="0"/>
              <a:t>Modifier le Groupe de Sécurité de l’Instance </a:t>
            </a:r>
            <a:r>
              <a:rPr lang="fr-FR" sz="1800" dirty="0">
                <a:sym typeface="Wingdings" panose="05000000000000000000" pitchFamily="2" charset="2"/>
              </a:rPr>
              <a:t> </a:t>
            </a:r>
            <a:r>
              <a:rPr lang="fr-FR" sz="1800" dirty="0"/>
              <a:t>Parer le Firewall </a:t>
            </a:r>
            <a:r>
              <a:rPr lang="fr-FR" sz="1800" dirty="0">
                <a:sym typeface="Wingdings" panose="05000000000000000000" pitchFamily="2" charset="2"/>
              </a:rPr>
              <a:t></a:t>
            </a:r>
            <a:r>
              <a:rPr lang="fr-FR" sz="1800" dirty="0"/>
              <a:t> Accéder à l’instance via le tunnel SSH : </a:t>
            </a:r>
          </a:p>
          <a:p>
            <a:pPr algn="ctr"/>
            <a:r>
              <a:rPr lang="en-US" sz="1800" b="1" i="1" u="sng" strike="noStrike" baseline="0" dirty="0">
                <a:solidFill>
                  <a:srgbClr val="434343"/>
                </a:solidFill>
                <a:latin typeface="Roboto-Regular"/>
              </a:rPr>
              <a:t>ssh -</a:t>
            </a:r>
            <a:r>
              <a:rPr lang="en-US" sz="1800" b="1" i="1" u="sng" strike="noStrike" baseline="0" dirty="0" err="1">
                <a:solidFill>
                  <a:srgbClr val="434343"/>
                </a:solidFill>
                <a:latin typeface="Roboto-Regular"/>
              </a:rPr>
              <a:t>i</a:t>
            </a:r>
            <a:r>
              <a:rPr lang="en-US" sz="1800" b="1" i="1" u="sng" strike="noStrike" baseline="0" dirty="0">
                <a:solidFill>
                  <a:srgbClr val="434343"/>
                </a:solidFill>
                <a:latin typeface="Roboto-Regular"/>
              </a:rPr>
              <a:t> "C:\Users\emr-key-pair.pem" -D 5555 </a:t>
            </a:r>
            <a:r>
              <a:rPr lang="en-US" sz="1800" b="1" i="1" u="sng" strike="noStrike" baseline="0" dirty="0">
                <a:solidFill>
                  <a:srgbClr val="434343"/>
                </a:solidFill>
                <a:latin typeface="Roboto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hadoop@ec2-54-78-161-237.eu-west-1.compute.amazonaws.com</a:t>
            </a:r>
            <a:endParaRPr lang="en-US" sz="1800" b="1" i="1" u="sng" strike="noStrike" baseline="0" dirty="0">
              <a:solidFill>
                <a:srgbClr val="434343"/>
              </a:solidFill>
              <a:latin typeface="Roboto-Regular"/>
            </a:endParaRPr>
          </a:p>
          <a:p>
            <a:pPr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0" b="1" dirty="0">
              <a:solidFill>
                <a:srgbClr val="434343"/>
              </a:solidFill>
              <a:latin typeface="Roboto-Regular"/>
            </a:endParaRPr>
          </a:p>
          <a:p>
            <a:pPr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baseline="0" dirty="0">
                <a:solidFill>
                  <a:srgbClr val="434343"/>
                </a:solidFill>
                <a:latin typeface="Roboto-Regular"/>
              </a:rPr>
              <a:t>  "</a:t>
            </a:r>
            <a:r>
              <a:rPr lang="en-US" sz="1800" b="1" i="1" u="none" strike="noStrike" baseline="0" dirty="0">
                <a:solidFill>
                  <a:srgbClr val="434343"/>
                </a:solidFill>
                <a:latin typeface="Roboto-Regular"/>
              </a:rPr>
              <a:t>C:\Users\emr-key-pair.pem</a:t>
            </a:r>
            <a:r>
              <a:rPr lang="en-US" sz="1800" b="1" i="0" u="none" strike="noStrike" baseline="0" dirty="0">
                <a:solidFill>
                  <a:srgbClr val="434343"/>
                </a:solidFill>
                <a:latin typeface="Roboto-Regular"/>
              </a:rPr>
              <a:t>“ = </a:t>
            </a:r>
            <a:r>
              <a:rPr lang="en-US" sz="1800" b="0" i="0" u="none" strike="noStrike" baseline="0" dirty="0">
                <a:solidFill>
                  <a:srgbClr val="434343"/>
                </a:solidFill>
                <a:latin typeface="Roboto-Regular"/>
              </a:rPr>
              <a:t>chemin </a:t>
            </a:r>
            <a:r>
              <a:rPr lang="en-US" sz="1800" b="0" i="0" u="none" strike="noStrike" baseline="0" dirty="0" err="1">
                <a:solidFill>
                  <a:srgbClr val="434343"/>
                </a:solidFill>
                <a:latin typeface="Roboto-Regular"/>
              </a:rPr>
              <a:t>vers</a:t>
            </a:r>
            <a:r>
              <a:rPr lang="en-US" sz="1800" b="0" i="0" u="none" strike="noStrike" baseline="0" dirty="0">
                <a:solidFill>
                  <a:srgbClr val="434343"/>
                </a:solidFill>
                <a:latin typeface="Roboto-Regular"/>
              </a:rPr>
              <a:t> la </a:t>
            </a:r>
            <a:r>
              <a:rPr lang="en-US" sz="1800" b="0" i="0" u="none" strike="noStrike" baseline="0" dirty="0" err="1">
                <a:solidFill>
                  <a:srgbClr val="434343"/>
                </a:solidFill>
                <a:latin typeface="Roboto-Regular"/>
              </a:rPr>
              <a:t>paire</a:t>
            </a:r>
            <a:r>
              <a:rPr lang="en-US" sz="1800" b="0" i="0" u="none" strike="noStrike" baseline="0" dirty="0">
                <a:solidFill>
                  <a:srgbClr val="434343"/>
                </a:solidFill>
                <a:latin typeface="Roboto-Regular"/>
              </a:rPr>
              <a:t> de </a:t>
            </a:r>
            <a:r>
              <a:rPr lang="en-US" sz="1800" b="0" i="0" u="none" strike="noStrike" baseline="0" dirty="0" err="1">
                <a:solidFill>
                  <a:srgbClr val="434343"/>
                </a:solidFill>
                <a:latin typeface="Roboto-Regular"/>
              </a:rPr>
              <a:t>clés</a:t>
            </a:r>
            <a:r>
              <a:rPr lang="en-US" sz="1800" b="0" i="0" u="none" strike="noStrike" baseline="0" dirty="0">
                <a:solidFill>
                  <a:srgbClr val="434343"/>
                </a:solidFill>
                <a:latin typeface="Roboto-Regular"/>
              </a:rPr>
              <a:t> EC2</a:t>
            </a:r>
          </a:p>
          <a:p>
            <a:pPr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800" b="1" dirty="0"/>
              <a:t>  </a:t>
            </a:r>
            <a:r>
              <a:rPr lang="fr-FR" sz="1800" b="1" i="1" dirty="0"/>
              <a:t>-D 5555</a:t>
            </a:r>
            <a:r>
              <a:rPr lang="fr-FR" sz="1800" b="1" dirty="0"/>
              <a:t> = </a:t>
            </a:r>
            <a:r>
              <a:rPr lang="fr-FR" sz="1800" dirty="0"/>
              <a:t>proxy SOCKS5 : connexion sécurisée &amp; contournement des restrictions réseau</a:t>
            </a:r>
            <a:endParaRPr lang="fr-FR" sz="1800" b="1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fr-FR" sz="1800" b="1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hadoop@ec2-54-78-161-237.eu-west-1.compute.amazonaws.com</a:t>
            </a:r>
            <a:endParaRPr lang="fr-FR" sz="1800" b="1" i="1" dirty="0">
              <a:solidFill>
                <a:schemeClr val="tx1"/>
              </a:solidFill>
            </a:endParaRPr>
          </a:p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i="1" dirty="0">
                <a:solidFill>
                  <a:schemeClr val="tx1"/>
                </a:solidFill>
              </a:rPr>
              <a:t>     </a:t>
            </a:r>
            <a:r>
              <a:rPr lang="fr-FR" sz="1800" b="1" dirty="0">
                <a:solidFill>
                  <a:schemeClr val="tx1"/>
                </a:solidFill>
              </a:rPr>
              <a:t>= </a:t>
            </a:r>
            <a:r>
              <a:rPr lang="fr-FR" sz="1800" dirty="0"/>
              <a:t>IP du Cluster EMR vers lequel le tunnel SSH se dirige</a:t>
            </a:r>
          </a:p>
          <a:p>
            <a:pPr marL="0" indent="0" algn="l">
              <a:spcBef>
                <a:spcPts val="0"/>
              </a:spcBef>
              <a:buNone/>
            </a:pPr>
            <a:endParaRPr lang="fr-FR" sz="800" b="1" dirty="0"/>
          </a:p>
          <a:p>
            <a:pPr marL="0" indent="0" algn="l">
              <a:spcBef>
                <a:spcPts val="0"/>
              </a:spcBef>
              <a:buNone/>
            </a:pPr>
            <a:r>
              <a:rPr lang="fr-FR" b="1" dirty="0"/>
              <a:t>Etape 8 : Installer &amp; Configurer </a:t>
            </a:r>
            <a:r>
              <a:rPr lang="fr-FR" b="1" dirty="0" err="1"/>
              <a:t>Foxy</a:t>
            </a:r>
            <a:r>
              <a:rPr lang="fr-FR" b="1" dirty="0"/>
              <a:t> Proxy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fr-FR" sz="1800" b="1" dirty="0">
                <a:sym typeface="Wingdings" panose="05000000000000000000" pitchFamily="2" charset="2"/>
              </a:rPr>
              <a:t></a:t>
            </a:r>
            <a:r>
              <a:rPr lang="fr-FR" sz="1800" b="1" dirty="0"/>
              <a:t> </a:t>
            </a:r>
            <a:r>
              <a:rPr lang="fr-FR" sz="1800" dirty="0"/>
              <a:t>demande au navigateur d'emprunter le tunnel </a:t>
            </a:r>
            <a:r>
              <a:rPr lang="fr-FR" sz="1800" dirty="0" err="1"/>
              <a:t>ssh</a:t>
            </a:r>
            <a:endParaRPr lang="fr-FR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BD8F8-FB89-4EE7-4884-55D3AB3A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E81D48-3278-A630-C608-ECA44D18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677" y="1986479"/>
            <a:ext cx="2969845" cy="26580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B3A9E5-7043-DEBA-070F-886742EA8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167" y="4893648"/>
            <a:ext cx="4319355" cy="1287096"/>
          </a:xfrm>
          <a:prstGeom prst="rect">
            <a:avLst/>
          </a:prstGeom>
        </p:spPr>
      </p:pic>
      <p:pic>
        <p:nvPicPr>
          <p:cNvPr id="11" name="Picture 18" descr="Comment utiliser SSH sous Windows, MacOS et Linux ? - ADMIN CASSOS">
            <a:extLst>
              <a:ext uri="{FF2B5EF4-FFF2-40B4-BE49-F238E27FC236}">
                <a16:creationId xmlns:a16="http://schemas.microsoft.com/office/drawing/2014/main" id="{45476628-2804-554F-6617-BA52A16E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59" y="334303"/>
            <a:ext cx="1124015" cy="11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FoxyProxy Basic – Adoptez cette extension pour 🦊 Firefox (fr)">
            <a:extLst>
              <a:ext uri="{FF2B5EF4-FFF2-40B4-BE49-F238E27FC236}">
                <a16:creationId xmlns:a16="http://schemas.microsoft.com/office/drawing/2014/main" id="{5B02B91A-7DAC-97FF-C6A7-3A79131F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268" y="286603"/>
            <a:ext cx="1748091" cy="12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8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9B9E4-454B-D66B-ED01-DC536358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Jupyter</a:t>
            </a:r>
            <a:r>
              <a:rPr lang="fr-FR" b="1" dirty="0"/>
              <a:t> Hub &amp; </a:t>
            </a:r>
            <a:r>
              <a:rPr lang="fr-FR" b="1" dirty="0" err="1"/>
              <a:t>Jupyter</a:t>
            </a:r>
            <a:r>
              <a:rPr lang="fr-FR" b="1" dirty="0"/>
              <a:t> Notebook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60E6420-7830-237D-6243-9142776CC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0313" y="2784998"/>
            <a:ext cx="3135367" cy="1384321"/>
          </a:xfrm>
          <a:ln>
            <a:solidFill>
              <a:schemeClr val="tx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7B8D3-04EA-0171-FC61-F5A8CAAE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A9C2D4-2E9D-6148-6E0E-F2A05C44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2784998"/>
            <a:ext cx="7281058" cy="1384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6AA0EDB-1B57-AABB-8B89-CC81C336EDA0}"/>
              </a:ext>
            </a:extLst>
          </p:cNvPr>
          <p:cNvSpPr txBox="1">
            <a:spLocks/>
          </p:cNvSpPr>
          <p:nvPr/>
        </p:nvSpPr>
        <p:spPr>
          <a:xfrm>
            <a:off x="445477" y="1845733"/>
            <a:ext cx="10767005" cy="44456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Etape 8 : </a:t>
            </a:r>
            <a:r>
              <a:rPr lang="fr-FR" dirty="0"/>
              <a:t>Tunnel SSH Activé + </a:t>
            </a:r>
            <a:r>
              <a:rPr lang="fr-FR" dirty="0" err="1"/>
              <a:t>Foxy</a:t>
            </a:r>
            <a:r>
              <a:rPr lang="fr-FR" dirty="0"/>
              <a:t> Proxy Activé </a:t>
            </a:r>
          </a:p>
          <a:p>
            <a:r>
              <a:rPr lang="fr-FR" dirty="0">
                <a:sym typeface="Wingdings" panose="05000000000000000000" pitchFamily="2" charset="2"/>
              </a:rPr>
              <a:t> accéder aux applications via les liens Cluster/Applications 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endParaRPr lang="fr-FR" b="1" dirty="0">
              <a:sym typeface="Wingdings" panose="05000000000000000000" pitchFamily="2" charset="2"/>
            </a:endParaRPr>
          </a:p>
          <a:p>
            <a:endParaRPr lang="fr-FR" b="1" dirty="0">
              <a:sym typeface="Wingdings" panose="05000000000000000000" pitchFamily="2" charset="2"/>
            </a:endParaRPr>
          </a:p>
          <a:p>
            <a:endParaRPr lang="fr-FR" sz="500" b="1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Etape 9 : </a:t>
            </a:r>
            <a:r>
              <a:rPr lang="fr-FR" dirty="0">
                <a:sym typeface="Wingdings" panose="05000000000000000000" pitchFamily="2" charset="2"/>
              </a:rPr>
              <a:t>Importer un notebook déjà rédigé en local directement sur S3 &amp; l’ouvrir depuis l'interface </a:t>
            </a:r>
            <a:r>
              <a:rPr lang="fr-FR" dirty="0" err="1">
                <a:sym typeface="Wingdings" panose="05000000000000000000" pitchFamily="2" charset="2"/>
              </a:rPr>
              <a:t>JupyterHub</a:t>
            </a:r>
            <a:r>
              <a:rPr lang="fr-FR" dirty="0">
                <a:sym typeface="Wingdings" panose="05000000000000000000" pitchFamily="2" charset="2"/>
              </a:rPr>
              <a:t>.</a:t>
            </a:r>
          </a:p>
          <a:p>
            <a:r>
              <a:rPr lang="fr-FR" b="1" dirty="0">
                <a:sym typeface="Wingdings" panose="05000000000000000000" pitchFamily="2" charset="2"/>
              </a:rPr>
              <a:t>Etape 10 : </a:t>
            </a:r>
            <a:r>
              <a:rPr lang="fr-FR" dirty="0">
                <a:sym typeface="Wingdings" panose="05000000000000000000" pitchFamily="2" charset="2"/>
              </a:rPr>
              <a:t>Exécuter les codes du Notebook</a:t>
            </a:r>
          </a:p>
          <a:p>
            <a:r>
              <a:rPr lang="fr-FR" dirty="0">
                <a:sym typeface="Wingdings" panose="05000000000000000000" pitchFamily="2" charset="2"/>
              </a:rPr>
              <a:t>Utiliser le kernel </a:t>
            </a:r>
            <a:r>
              <a:rPr lang="fr-FR" dirty="0" err="1">
                <a:sym typeface="Wingdings" panose="05000000000000000000" pitchFamily="2" charset="2"/>
              </a:rPr>
              <a:t>pyspark</a:t>
            </a:r>
            <a:r>
              <a:rPr lang="fr-FR" dirty="0">
                <a:sym typeface="Wingdings" panose="05000000000000000000" pitchFamily="2" charset="2"/>
              </a:rPr>
              <a:t>  création d’une session Spark à l’exécution de la 1</a:t>
            </a:r>
            <a:r>
              <a:rPr lang="fr-FR" baseline="30000" dirty="0">
                <a:sym typeface="Wingdings" panose="05000000000000000000" pitchFamily="2" charset="2"/>
              </a:rPr>
              <a:t>ère</a:t>
            </a:r>
            <a:r>
              <a:rPr lang="fr-FR" dirty="0">
                <a:sym typeface="Wingdings" panose="05000000000000000000" pitchFamily="2" charset="2"/>
              </a:rPr>
              <a:t> cellule</a:t>
            </a:r>
          </a:p>
        </p:txBody>
      </p:sp>
    </p:spTree>
    <p:extLst>
      <p:ext uri="{BB962C8B-B14F-4D97-AF65-F5344CB8AC3E}">
        <p14:creationId xmlns:p14="http://schemas.microsoft.com/office/powerpoint/2010/main" val="328803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60F07-B2B4-3417-F7AE-61DB309F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Traitement des Données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A419E93-DF5F-B4A6-22B4-7811D78BA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684306"/>
              </p:ext>
            </p:extLst>
          </p:nvPr>
        </p:nvGraphicFramePr>
        <p:xfrm>
          <a:off x="582706" y="1941907"/>
          <a:ext cx="11210888" cy="957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518E3A-BFD1-B1A6-C552-E8849AE7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D65227-86F1-B9CE-7290-EE279E108E9E}"/>
              </a:ext>
            </a:extLst>
          </p:cNvPr>
          <p:cNvSpPr txBox="1"/>
          <p:nvPr/>
        </p:nvSpPr>
        <p:spPr>
          <a:xfrm>
            <a:off x="290209" y="3042777"/>
            <a:ext cx="2940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Démarrage de la session Spark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Importation des librairies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Définition des chemins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098821-88A0-E543-7BF0-6186E2E6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216" y="3042777"/>
            <a:ext cx="2383775" cy="1077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FCF66A-5EF6-9F1F-B544-3E65063EDB67}"/>
              </a:ext>
            </a:extLst>
          </p:cNvPr>
          <p:cNvSpPr txBox="1"/>
          <p:nvPr/>
        </p:nvSpPr>
        <p:spPr>
          <a:xfrm>
            <a:off x="5857763" y="3003470"/>
            <a:ext cx="2933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Importation MobileNetV2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Création modèle sans dernière couche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Diffusion des poids du modèle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384EFF-1246-5548-FBB0-F7E7E869AFB0}"/>
              </a:ext>
            </a:extLst>
          </p:cNvPr>
          <p:cNvSpPr txBox="1"/>
          <p:nvPr/>
        </p:nvSpPr>
        <p:spPr>
          <a:xfrm>
            <a:off x="8697433" y="3042777"/>
            <a:ext cx="3317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Redimensionnement des images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Extraction des </a:t>
            </a:r>
            <a:r>
              <a:rPr lang="fr-FR" sz="1600" dirty="0" err="1"/>
              <a:t>features</a:t>
            </a:r>
            <a:r>
              <a:rPr lang="fr-FR" sz="1600" dirty="0"/>
              <a:t> (1280)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ACP avec 200 composantes, 90% de variance expliquée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F6163D9-AE4D-585A-F64E-929126E0D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7042" y="4263470"/>
            <a:ext cx="2766552" cy="917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809A388-6B92-A303-243A-B04016532020}"/>
              </a:ext>
            </a:extLst>
          </p:cNvPr>
          <p:cNvSpPr txBox="1"/>
          <p:nvPr/>
        </p:nvSpPr>
        <p:spPr>
          <a:xfrm>
            <a:off x="4222687" y="5616456"/>
            <a:ext cx="4332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Enregistrement des résultats format parquet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/>
              <a:t>Enregistrement des résultats format csv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406F1EE-1DC9-996C-405B-E94C4BED8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2688" y="4355046"/>
            <a:ext cx="4332051" cy="124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C5B6A1-2CA7-ABF0-6F79-9A2F1D7AB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856" y="4355046"/>
            <a:ext cx="2940007" cy="1834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B389A78A-CAE2-8EBF-D9DF-3CC48AA64858}"/>
              </a:ext>
            </a:extLst>
          </p:cNvPr>
          <p:cNvSpPr/>
          <p:nvPr/>
        </p:nvSpPr>
        <p:spPr>
          <a:xfrm rot="10800000">
            <a:off x="8715154" y="5399143"/>
            <a:ext cx="1959932" cy="608252"/>
          </a:xfrm>
          <a:prstGeom prst="bentArrow">
            <a:avLst>
              <a:gd name="adj1" fmla="val 25000"/>
              <a:gd name="adj2" fmla="val 2237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5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5EAF0-E0D6-C259-E8ED-EFCB63AE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Historique de Spark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2649B2-EFC6-6E30-1A49-3DBE754C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1737"/>
            <a:ext cx="10058400" cy="1908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Visionnage en direct de l'avancement des tâches en cours.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Possibilité de revenir &amp; étudier les tâches réalisées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débuggage</a:t>
            </a:r>
            <a:r>
              <a:rPr lang="fr-FR" dirty="0">
                <a:sym typeface="Wingdings" panose="05000000000000000000" pitchFamily="2" charset="2"/>
              </a:rPr>
              <a:t> &amp; optimisation des </a:t>
            </a:r>
            <a:r>
              <a:rPr lang="fr-FR" dirty="0"/>
              <a:t>futures tâches à réaliser.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Vision précise de l'exécution des différentes tâches sur les différentes machines du cluster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A0CFCE-DF24-0251-75BB-6AD835DE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5F3C65-8CB7-7192-6244-5B15E5B4B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" y="3740413"/>
            <a:ext cx="5339386" cy="2323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6B79A5-95E9-2CB7-2C98-F8BFF8D5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74" y="3740413"/>
            <a:ext cx="4809067" cy="232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69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88A39-DFD6-D704-8B17-D45A82DC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A0886B-1C04-30B4-8493-778D51DF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430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Découverte de l’environnement Big Data et des services Cloud de la plateforme AWS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Mise en </a:t>
            </a:r>
            <a:r>
              <a:rPr lang="fr-FR" dirty="0" err="1"/>
              <a:t>oeuvre</a:t>
            </a:r>
            <a:r>
              <a:rPr lang="fr-FR" dirty="0"/>
              <a:t> d’une chaîne de traitement d’images avec utilisation des services EMR, EC2, IAM et S3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  Redimensionnement du cluster de machines pour faire face à la future montée de la charge de travail :</a:t>
            </a:r>
          </a:p>
          <a:p>
            <a:pPr marL="0" indent="0">
              <a:buNone/>
            </a:pPr>
            <a:endParaRPr lang="fr-FR" sz="1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FR" dirty="0"/>
              <a:t>  Horizontalement : Nombre d’instances (1 machine maître + 3 machines principales ou 1 maître + 1 principale + 6 machines de tâches, etc.)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dirty="0"/>
              <a:t>  Verticalement : Puissance des instances (m4.large ou m5.xlarge, etc.)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dirty="0"/>
              <a:t>  Partitionnement des données: meilleure utilisation des calculs parallèles.</a:t>
            </a:r>
          </a:p>
          <a:p>
            <a:pPr>
              <a:buFontTx/>
              <a:buChar char="-"/>
            </a:pPr>
            <a:r>
              <a:rPr lang="fr-FR" dirty="0"/>
              <a:t> Augmentation des coûts</a:t>
            </a:r>
          </a:p>
          <a:p>
            <a:pPr>
              <a:buFontTx/>
              <a:buChar char="-"/>
            </a:pPr>
            <a:r>
              <a:rPr lang="fr-FR" dirty="0"/>
              <a:t> Dépendance technologique</a:t>
            </a:r>
          </a:p>
          <a:p>
            <a:pPr marL="0" indent="0">
              <a:buNone/>
            </a:pPr>
            <a:r>
              <a:rPr lang="fr-FR" dirty="0"/>
              <a:t>+ Coûts nettement inférieurs à ceux engendrés par l'achat de matériel ou par la location de serveurs dédiés.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748B81-0393-8665-6419-DA093DAE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74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2061C5-6F99-51E2-5A59-AF5B4A67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FR" sz="9600" b="1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CB068E-583B-D01C-B15B-10FFD7A2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80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4325F-50C0-91A3-5A31-AC5112EE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E4A51-57A1-794C-97CE-C905CBA8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4450"/>
          </a:xfrm>
        </p:spPr>
        <p:txBody>
          <a:bodyPr>
            <a:normAutofit fontScale="92500" lnSpcReduction="20000"/>
          </a:bodyPr>
          <a:lstStyle/>
          <a:p>
            <a:r>
              <a:rPr lang="fr-FR" sz="2600" b="1" dirty="0"/>
              <a:t>Contexte du projet</a:t>
            </a:r>
          </a:p>
          <a:p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La start-up "Fruits!" veut préserver la biodiversité des fruits en développant des robots cueilleurs intelligents.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Une application mobile est mise en place pour sensibiliser le public à la biodiversité et développer un moteur de classification des fruits.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L'architecture Big Data servira à traiter les données d'images en grande quantité.</a:t>
            </a:r>
          </a:p>
          <a:p>
            <a:endParaRPr lang="fr-FR" sz="100" b="1" dirty="0"/>
          </a:p>
          <a:p>
            <a:r>
              <a:rPr lang="fr-FR" sz="2600" b="1" dirty="0"/>
              <a:t>Objectifs</a:t>
            </a:r>
          </a:p>
          <a:p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Développer une première chaîne de traitement de données en local avant passage à l'échelle.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Implémenter une réduction de dimension des </a:t>
            </a:r>
            <a:r>
              <a:rPr lang="fr-FR" dirty="0" err="1"/>
              <a:t>features</a:t>
            </a:r>
            <a:r>
              <a:rPr lang="fr-FR" dirty="0"/>
              <a:t> extraites via </a:t>
            </a:r>
            <a:r>
              <a:rPr lang="fr-FR" dirty="0" err="1"/>
              <a:t>PySpark</a:t>
            </a:r>
            <a:r>
              <a:rPr lang="fr-FR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Assurer la conformité au RGPD (serveurs européens).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Optimiser l'utilisation des ressources cloud pour minimiser les coûts.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EFB2EE-BC65-1A7F-50B9-6D62CEA2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09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8C3F4-E5B2-4DCD-E7AB-49869644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Présentation des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382F64A-F6B2-A854-C863-19C833201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647" y="1987834"/>
            <a:ext cx="8919931" cy="3059326"/>
          </a:xfrm>
          <a:ln>
            <a:solidFill>
              <a:schemeClr val="tx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AA66AD-5393-4CB5-130B-A0501150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B1EDF7-A8BF-9818-2AFF-549406C6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50" y="4151749"/>
            <a:ext cx="3138791" cy="1841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CCC7EC-D938-C8AE-0FB0-5E683FCAE560}"/>
              </a:ext>
            </a:extLst>
          </p:cNvPr>
          <p:cNvSpPr/>
          <p:nvPr/>
        </p:nvSpPr>
        <p:spPr>
          <a:xfrm>
            <a:off x="7809470" y="5072589"/>
            <a:ext cx="3056238" cy="5785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D60A4A-8F08-14D6-A53E-B5E4DE87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53" y="5120641"/>
            <a:ext cx="5743889" cy="11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DC8E4-76F8-0A8A-6757-84025B05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 Big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14289A-2610-04B5-8236-2EBA60AE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E811C0-EEE6-CC34-C1DB-B192BDCA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1498"/>
          </a:xfrm>
        </p:spPr>
        <p:txBody>
          <a:bodyPr>
            <a:normAutofit fontScale="92500" lnSpcReduction="20000"/>
          </a:bodyPr>
          <a:lstStyle/>
          <a:p>
            <a:r>
              <a:rPr lang="fr-FR" sz="2800" b="1" dirty="0"/>
              <a:t>Définition</a:t>
            </a:r>
          </a:p>
          <a:p>
            <a:r>
              <a:rPr lang="fr-FR" dirty="0"/>
              <a:t>Ensembles de données d'une échelle telle (Volume, Vitesse, Variété, … ) que les capacités des outils traditionnels de gestion et de traitement de données ne suffisent plus.</a:t>
            </a:r>
          </a:p>
          <a:p>
            <a:endParaRPr lang="fr-FR" sz="100" dirty="0"/>
          </a:p>
          <a:p>
            <a:r>
              <a:rPr lang="fr-FR" sz="2800" b="1" dirty="0"/>
              <a:t>Objectif </a:t>
            </a:r>
            <a:endParaRPr lang="fr-FR" sz="2800" dirty="0"/>
          </a:p>
          <a:p>
            <a:r>
              <a:rPr lang="fr-FR" dirty="0"/>
              <a:t>Transformer les données en insights actionnables pouvant</a:t>
            </a:r>
          </a:p>
          <a:p>
            <a:pPr marL="0" indent="0">
              <a:buNone/>
            </a:pPr>
            <a:r>
              <a:rPr lang="fr-FR" dirty="0"/>
              <a:t>être exploités par les opérationnels.</a:t>
            </a:r>
          </a:p>
          <a:p>
            <a:endParaRPr lang="fr-FR" sz="100" dirty="0"/>
          </a:p>
          <a:p>
            <a:r>
              <a:rPr lang="fr-FR" sz="2800" b="1" dirty="0"/>
              <a:t>Spécificités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1. Traitement parallèle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2. </a:t>
            </a:r>
            <a:r>
              <a:rPr lang="fr-FR" dirty="0" err="1"/>
              <a:t>Frameworks</a:t>
            </a:r>
            <a:r>
              <a:rPr lang="fr-FR" dirty="0"/>
              <a:t> spécifiques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3. Connaissance des plateformes de Cloud </a:t>
            </a:r>
            <a:r>
              <a:rPr lang="fr-FR" dirty="0" err="1"/>
              <a:t>computing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677375-AABF-18DE-132B-598477EC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6947" y="2767914"/>
            <a:ext cx="6624735" cy="35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9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AC7A4-F8A4-CE63-7543-91D76C62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1. Traitement Parallèle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6954B7-3FC1-9BF0-272B-84C48FAF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63" y="2051222"/>
            <a:ext cx="6285471" cy="4291913"/>
          </a:xfrm>
        </p:spPr>
        <p:txBody>
          <a:bodyPr>
            <a:normAutofit fontScale="77500" lnSpcReduction="20000"/>
          </a:bodyPr>
          <a:lstStyle/>
          <a:p>
            <a:r>
              <a:rPr lang="fr-FR" sz="2400" b="1" dirty="0"/>
              <a:t>Principe</a:t>
            </a:r>
          </a:p>
          <a:p>
            <a:r>
              <a:rPr lang="fr-FR" dirty="0"/>
              <a:t>Division d’un problème en sous-problèmes traités simultanément sur plusieurs processeurs ou cœurs </a:t>
            </a:r>
          </a:p>
          <a:p>
            <a:r>
              <a:rPr lang="fr-FR" dirty="0">
                <a:sym typeface="Wingdings" panose="05000000000000000000" pitchFamily="2" charset="2"/>
              </a:rPr>
              <a:t> A</a:t>
            </a:r>
            <a:r>
              <a:rPr lang="fr-FR" dirty="0"/>
              <a:t>ccélération du traitement des données massives &amp; complexes.</a:t>
            </a:r>
          </a:p>
          <a:p>
            <a:endParaRPr lang="fr-FR" sz="100" dirty="0"/>
          </a:p>
          <a:p>
            <a:r>
              <a:rPr lang="fr-FR" sz="2400" b="1" dirty="0"/>
              <a:t>Caractéristiques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Décomposition &amp; exécution simultanée </a:t>
            </a:r>
            <a:r>
              <a:rPr lang="fr-FR" dirty="0"/>
              <a:t>: fractionnement des tâches pour un gain de temps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  Synchronisation </a:t>
            </a:r>
            <a:r>
              <a:rPr lang="fr-FR" dirty="0"/>
              <a:t>: gestion des dépendances et coordination des tâches</a:t>
            </a:r>
          </a:p>
          <a:p>
            <a:endParaRPr lang="fr-FR" sz="100" dirty="0"/>
          </a:p>
          <a:p>
            <a:r>
              <a:rPr lang="fr-FR" dirty="0"/>
              <a:t>+ Réduction du temps de traitement</a:t>
            </a:r>
          </a:p>
          <a:p>
            <a:r>
              <a:rPr lang="fr-FR" dirty="0"/>
              <a:t>+ Scalabilité améliorée	</a:t>
            </a:r>
          </a:p>
          <a:p>
            <a:r>
              <a:rPr lang="fr-FR" dirty="0"/>
              <a:t>- Complexité accrue en programmation</a:t>
            </a:r>
          </a:p>
          <a:p>
            <a:r>
              <a:rPr lang="fr-FR" dirty="0"/>
              <a:t>- Gestion des dépendances entre tâches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62EE4A-B3A1-8164-AA50-C7238402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5</a:t>
            </a:fld>
            <a:endParaRPr lang="fr-FR"/>
          </a:p>
        </p:txBody>
      </p:sp>
      <p:pic>
        <p:nvPicPr>
          <p:cNvPr id="2050" name="Picture 2" descr="Le paradigme MapReduce | Le Data Scientist">
            <a:extLst>
              <a:ext uri="{FF2B5EF4-FFF2-40B4-BE49-F238E27FC236}">
                <a16:creationId xmlns:a16="http://schemas.microsoft.com/office/drawing/2014/main" id="{BDDF8B32-CBCF-4540-8B15-495C8C6C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34" y="2133600"/>
            <a:ext cx="5099223" cy="39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8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67805-B864-FFB1-167C-4CB0B8A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2. </a:t>
            </a:r>
            <a:r>
              <a:rPr lang="fr-FR" b="1" dirty="0" err="1"/>
              <a:t>Frameworks</a:t>
            </a:r>
            <a:r>
              <a:rPr lang="fr-FR" b="1" dirty="0"/>
              <a:t> Spécifiques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740ED1-10F6-15C7-B3AB-17EAD2386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79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Gestion des données distribuées.</a:t>
            </a:r>
          </a:p>
          <a:p>
            <a:pPr marL="0" indent="0">
              <a:buNone/>
            </a:pPr>
            <a:r>
              <a:rPr lang="fr-FR" dirty="0"/>
              <a:t>Ex : </a:t>
            </a:r>
            <a:r>
              <a:rPr lang="fr-FR" b="1" dirty="0"/>
              <a:t>Hadoop, Apache Spark</a:t>
            </a:r>
          </a:p>
          <a:p>
            <a:pPr marL="0" indent="0">
              <a:buNone/>
            </a:pPr>
            <a:endParaRPr lang="fr-FR" sz="100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Distribution de l'entraînement des modèles sur plusieurs unités de calcul</a:t>
            </a:r>
          </a:p>
          <a:p>
            <a:pPr marL="0" indent="0">
              <a:buNone/>
            </a:pPr>
            <a:r>
              <a:rPr lang="fr-FR" dirty="0"/>
              <a:t>Ex : </a:t>
            </a:r>
            <a:r>
              <a:rPr lang="fr-FR" b="1" dirty="0" err="1"/>
              <a:t>PyTorch</a:t>
            </a:r>
            <a:r>
              <a:rPr lang="fr-FR" b="1" dirty="0"/>
              <a:t>, </a:t>
            </a:r>
            <a:r>
              <a:rPr lang="fr-FR" b="1" dirty="0" err="1"/>
              <a:t>TensorFlow</a:t>
            </a:r>
            <a:endParaRPr lang="fr-FR" b="1" dirty="0"/>
          </a:p>
          <a:p>
            <a:pPr marL="0" indent="0">
              <a:buNone/>
            </a:pPr>
            <a:endParaRPr lang="fr-FR" sz="3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Parallélisation des algorithmes pour diviser les tâches d'entraînement</a:t>
            </a:r>
          </a:p>
          <a:p>
            <a:pPr marL="0" indent="0">
              <a:buNone/>
            </a:pPr>
            <a:r>
              <a:rPr lang="fr-FR" dirty="0"/>
              <a:t>en sous-processus qui peuvent être exécutés simultanément</a:t>
            </a:r>
          </a:p>
          <a:p>
            <a:pPr marL="0" indent="0">
              <a:buNone/>
            </a:pPr>
            <a:r>
              <a:rPr lang="fr-FR" dirty="0"/>
              <a:t>Ex : </a:t>
            </a:r>
            <a:r>
              <a:rPr lang="fr-FR" b="1" dirty="0"/>
              <a:t>Apache Spark, </a:t>
            </a:r>
            <a:r>
              <a:rPr lang="fr-FR" b="1" dirty="0" err="1"/>
              <a:t>Tensorflow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0F6E5-3484-82A7-AF2A-AFB76291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20848E-A5D1-12D1-B29D-E881A170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4114" y="1998639"/>
            <a:ext cx="2801566" cy="6439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B9BBDFD-DFA1-208E-6626-407F96F6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5129" y="4289353"/>
            <a:ext cx="1919591" cy="6954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EC716D-7919-2501-769C-0ED44E4537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2620" y="3068462"/>
            <a:ext cx="1919591" cy="753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6A53AE-9A07-3216-7BA7-A42D3DB071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1135" y="5240015"/>
            <a:ext cx="1504545" cy="7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5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B359-0641-A987-E6C8-B4954E58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3D24E-E22C-6912-0C1B-0365E698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3. Plateformes de Cloud </a:t>
            </a:r>
            <a:r>
              <a:rPr lang="fr-FR" b="1" dirty="0" err="1"/>
              <a:t>Computing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1E8B82-0A76-2EC4-31D7-4BC2770FD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12" y="1845734"/>
            <a:ext cx="8468496" cy="4456212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Fonction &amp; Méthode :</a:t>
            </a:r>
          </a:p>
          <a:p>
            <a:r>
              <a:rPr lang="fr-FR" dirty="0"/>
              <a:t>Stocker, gérer &amp; analyser les données par la répartition des tâches sur plusieurs machines ou nœuds dans un réseau.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surmonter les limitations des systèmes traditionnels centralisés, </a:t>
            </a:r>
          </a:p>
          <a:p>
            <a:endParaRPr lang="fr-FR" sz="100" dirty="0"/>
          </a:p>
          <a:p>
            <a:r>
              <a:rPr lang="fr-FR" b="1" dirty="0"/>
              <a:t>Scalabilité :</a:t>
            </a:r>
          </a:p>
          <a:p>
            <a:r>
              <a:rPr lang="fr-FR" dirty="0"/>
              <a:t>Adaptées à l'augmentation des volumes de données par l’ajout de plus de </a:t>
            </a:r>
            <a:r>
              <a:rPr lang="fr-FR" dirty="0" err="1"/>
              <a:t>noeuds</a:t>
            </a:r>
            <a:r>
              <a:rPr lang="fr-FR" dirty="0"/>
              <a:t> au réseau.</a:t>
            </a:r>
          </a:p>
          <a:p>
            <a:r>
              <a:rPr lang="fr-FR" dirty="0">
                <a:sym typeface="Wingdings" panose="05000000000000000000" pitchFamily="2" charset="2"/>
              </a:rPr>
              <a:t> Gestion </a:t>
            </a:r>
            <a:r>
              <a:rPr lang="fr-FR" dirty="0"/>
              <a:t>des ensembles de données de taille et de complexité croissantes</a:t>
            </a:r>
          </a:p>
          <a:p>
            <a:endParaRPr lang="fr-FR" sz="100" dirty="0"/>
          </a:p>
          <a:p>
            <a:r>
              <a:rPr lang="fr-FR" b="1" dirty="0"/>
              <a:t>Flexibilité &amp; Résilience :</a:t>
            </a:r>
          </a:p>
          <a:p>
            <a:r>
              <a:rPr lang="fr-FR" dirty="0"/>
              <a:t>Données répliquées sur plusieurs nœuds : données récupérables en cas d’échec.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+ fiabilité &amp; disponibilité continue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E9FBA8-B17D-15EF-D57B-7D4BFD78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762329-A751-0DD2-A617-35B0B53F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5793" y="5009755"/>
            <a:ext cx="2849329" cy="5774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A801C24-D1E6-B6BA-50C7-6EB9069F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7124" y="3678534"/>
            <a:ext cx="1475359" cy="9793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48AA91D-625D-F19C-B0C6-87988B6852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381" y="2547231"/>
            <a:ext cx="2568102" cy="7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3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4C2A8-52F0-CEFF-02DF-315CFA6C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Big Data : Schéma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6991B6-37C4-063E-0638-E14EE934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8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E9BACDC-8205-2C81-1C91-A2AD0B109516}"/>
              </a:ext>
            </a:extLst>
          </p:cNvPr>
          <p:cNvSpPr/>
          <p:nvPr/>
        </p:nvSpPr>
        <p:spPr>
          <a:xfrm>
            <a:off x="5226515" y="2601655"/>
            <a:ext cx="3120705" cy="30744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973D305-123D-7F71-7B3C-086D18A97F42}"/>
              </a:ext>
            </a:extLst>
          </p:cNvPr>
          <p:cNvSpPr/>
          <p:nvPr/>
        </p:nvSpPr>
        <p:spPr>
          <a:xfrm>
            <a:off x="5516423" y="3235591"/>
            <a:ext cx="2541864" cy="2080469"/>
          </a:xfrm>
          <a:prstGeom prst="roundRect">
            <a:avLst/>
          </a:prstGeom>
          <a:solidFill>
            <a:srgbClr val="CC8E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EMR</a:t>
            </a:r>
          </a:p>
        </p:txBody>
      </p:sp>
      <p:pic>
        <p:nvPicPr>
          <p:cNvPr id="10" name="Picture 16" descr="Amazon ECR Public Gallery - Amazon EMR Serverless/spark/emr-6.10.0">
            <a:extLst>
              <a:ext uri="{FF2B5EF4-FFF2-40B4-BE49-F238E27FC236}">
                <a16:creationId xmlns:a16="http://schemas.microsoft.com/office/drawing/2014/main" id="{2692A8F9-6CEE-D263-DF33-C524BB76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15" y="3316353"/>
            <a:ext cx="434858" cy="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JupyterHub | Cuahsi.org">
            <a:extLst>
              <a:ext uri="{FF2B5EF4-FFF2-40B4-BE49-F238E27FC236}">
                <a16:creationId xmlns:a16="http://schemas.microsoft.com/office/drawing/2014/main" id="{768F645D-1A22-452B-F8BE-FB038462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79" y="4543501"/>
            <a:ext cx="1100145" cy="66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park: Type Safety in Dataset vs DataFrame - Knoldus Blogs">
            <a:extLst>
              <a:ext uri="{FF2B5EF4-FFF2-40B4-BE49-F238E27FC236}">
                <a16:creationId xmlns:a16="http://schemas.microsoft.com/office/drawing/2014/main" id="{0BE8164B-81B1-6B00-4920-C2759880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94" y="4654294"/>
            <a:ext cx="839377" cy="4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ensorFlow — Wikipédia">
            <a:extLst>
              <a:ext uri="{FF2B5EF4-FFF2-40B4-BE49-F238E27FC236}">
                <a16:creationId xmlns:a16="http://schemas.microsoft.com/office/drawing/2014/main" id="{E3622D24-2529-8154-7C96-7D8C488D75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41" y="3934410"/>
            <a:ext cx="952945" cy="6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F8AB91E-4365-FE3A-5664-6FEEBE0D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59" y="4068401"/>
            <a:ext cx="565509" cy="6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ws Ec2 icon as SVG, PNG, JSX, and Base64">
            <a:extLst>
              <a:ext uri="{FF2B5EF4-FFF2-40B4-BE49-F238E27FC236}">
                <a16:creationId xmlns:a16="http://schemas.microsoft.com/office/drawing/2014/main" id="{7EAE839B-7912-86C4-D557-F725E110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44" y="2688477"/>
            <a:ext cx="434858" cy="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88FBDC7-A59B-CD06-8083-2BC9BBFFCA8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0" y="5344641"/>
            <a:ext cx="754515" cy="943143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57334CA-4158-E3A7-41C5-429EA7A5FB50}"/>
              </a:ext>
            </a:extLst>
          </p:cNvPr>
          <p:cNvSpPr/>
          <p:nvPr/>
        </p:nvSpPr>
        <p:spPr>
          <a:xfrm>
            <a:off x="458473" y="3829916"/>
            <a:ext cx="1944639" cy="200697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IAM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emr_user</a:t>
            </a:r>
            <a:r>
              <a:rPr lang="fr-FR" dirty="0">
                <a:solidFill>
                  <a:schemeClr val="tx1"/>
                </a:solidFill>
              </a:rPr>
              <a:t> :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Picture 2" descr="Optimize AWS IAM Security &amp; Access Control | Salesforce Trailhead">
            <a:extLst>
              <a:ext uri="{FF2B5EF4-FFF2-40B4-BE49-F238E27FC236}">
                <a16:creationId xmlns:a16="http://schemas.microsoft.com/office/drawing/2014/main" id="{4E93C1B5-C2E4-3540-AF82-172FC9EDE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1" y="3886420"/>
            <a:ext cx="434858" cy="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1CF6FDB-110C-C52B-BF30-0831B7729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30" y="4962781"/>
            <a:ext cx="1478528" cy="706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1488318-7C50-D3D7-6987-FA95C7B988A5}"/>
              </a:ext>
            </a:extLst>
          </p:cNvPr>
          <p:cNvSpPr/>
          <p:nvPr/>
        </p:nvSpPr>
        <p:spPr>
          <a:xfrm>
            <a:off x="2777117" y="1917044"/>
            <a:ext cx="1944639" cy="20069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S3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A1D174D-9766-699B-2446-935F6B978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0"/>
          <a:stretch/>
        </p:blipFill>
        <p:spPr bwMode="auto">
          <a:xfrm>
            <a:off x="3075726" y="2601655"/>
            <a:ext cx="584596" cy="47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4A38BBDB-F681-4D49-C6BA-798BDD7172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75725" y="1974970"/>
            <a:ext cx="434858" cy="434858"/>
          </a:xfrm>
          <a:prstGeom prst="rect">
            <a:avLst/>
          </a:prstGeom>
        </p:spPr>
      </p:pic>
      <p:pic>
        <p:nvPicPr>
          <p:cNvPr id="6160" name="Picture 16" descr="An introduction to Jupyter notebooks : #ALTC Blog">
            <a:extLst>
              <a:ext uri="{FF2B5EF4-FFF2-40B4-BE49-F238E27FC236}">
                <a16:creationId xmlns:a16="http://schemas.microsoft.com/office/drawing/2014/main" id="{9554260D-FBA1-EDD4-74D9-CF1BFCF8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63" y="3221618"/>
            <a:ext cx="412039" cy="4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omment utiliser SSH sous Windows, MacOS et Linux ? - ADMIN CASSOS">
            <a:extLst>
              <a:ext uri="{FF2B5EF4-FFF2-40B4-BE49-F238E27FC236}">
                <a16:creationId xmlns:a16="http://schemas.microsoft.com/office/drawing/2014/main" id="{C34EEAE2-B5F1-EC72-B072-F9063855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59" y="3656493"/>
            <a:ext cx="964766" cy="96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FoxyProxy Basic – Adoptez cette extension pour 🦊 Firefox (fr)">
            <a:extLst>
              <a:ext uri="{FF2B5EF4-FFF2-40B4-BE49-F238E27FC236}">
                <a16:creationId xmlns:a16="http://schemas.microsoft.com/office/drawing/2014/main" id="{FC3ADBE6-CCC2-9F3E-1F8E-250C9EE0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4" y="2114880"/>
            <a:ext cx="1286356" cy="96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pyterHub | Cuahsi.org">
            <a:extLst>
              <a:ext uri="{FF2B5EF4-FFF2-40B4-BE49-F238E27FC236}">
                <a16:creationId xmlns:a16="http://schemas.microsoft.com/office/drawing/2014/main" id="{4ADC0487-8136-0C20-B2E6-4C678389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255" y="4103293"/>
            <a:ext cx="1100145" cy="66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park: Type Safety in Dataset vs DataFrame - Knoldus Blogs">
            <a:extLst>
              <a:ext uri="{FF2B5EF4-FFF2-40B4-BE49-F238E27FC236}">
                <a16:creationId xmlns:a16="http://schemas.microsoft.com/office/drawing/2014/main" id="{C3A1C108-77E1-3766-0452-AE70FE20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829" y="3547264"/>
            <a:ext cx="839377" cy="4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8AE0C78C-09D6-9FAC-3468-D9E72A1E78B2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2403112" y="2920533"/>
            <a:ext cx="374005" cy="19128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1591CF97-68D3-6896-BF2C-DB136C63B100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2403112" y="4833405"/>
            <a:ext cx="984138" cy="9828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D62956E3-C274-7712-5EAD-23063C8A54E3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4721756" y="2920533"/>
            <a:ext cx="794667" cy="13552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5D2BED0-1420-E7D3-B3E3-D171C44FA4B8}"/>
              </a:ext>
            </a:extLst>
          </p:cNvPr>
          <p:cNvCxnSpPr>
            <a:cxnSpLocks/>
            <a:endCxn id="6162" idx="1"/>
          </p:cNvCxnSpPr>
          <p:nvPr/>
        </p:nvCxnSpPr>
        <p:spPr>
          <a:xfrm>
            <a:off x="8058287" y="4138876"/>
            <a:ext cx="9063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9E3B6AC-1B6D-0C51-ECB2-505A0FEFD9EE}"/>
              </a:ext>
            </a:extLst>
          </p:cNvPr>
          <p:cNvCxnSpPr>
            <a:cxnSpLocks/>
            <a:stCxn id="6166" idx="2"/>
            <a:endCxn id="6162" idx="0"/>
          </p:cNvCxnSpPr>
          <p:nvPr/>
        </p:nvCxnSpPr>
        <p:spPr>
          <a:xfrm>
            <a:off x="9447042" y="3079647"/>
            <a:ext cx="0" cy="576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1086D3CF-6E79-45EB-D0BD-C63399686F14}"/>
              </a:ext>
            </a:extLst>
          </p:cNvPr>
          <p:cNvCxnSpPr>
            <a:cxnSpLocks/>
            <a:stCxn id="6162" idx="3"/>
            <a:endCxn id="23" idx="1"/>
          </p:cNvCxnSpPr>
          <p:nvPr/>
        </p:nvCxnSpPr>
        <p:spPr>
          <a:xfrm>
            <a:off x="9929425" y="4138876"/>
            <a:ext cx="538830" cy="297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26E1D5-6B76-876E-2394-2314BF76261D}"/>
              </a:ext>
            </a:extLst>
          </p:cNvPr>
          <p:cNvCxnSpPr>
            <a:cxnSpLocks/>
            <a:stCxn id="6162" idx="3"/>
            <a:endCxn id="24" idx="1"/>
          </p:cNvCxnSpPr>
          <p:nvPr/>
        </p:nvCxnSpPr>
        <p:spPr>
          <a:xfrm flipV="1">
            <a:off x="9929425" y="3769882"/>
            <a:ext cx="620404" cy="368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Connecteur : en angle 6154">
            <a:extLst>
              <a:ext uri="{FF2B5EF4-FFF2-40B4-BE49-F238E27FC236}">
                <a16:creationId xmlns:a16="http://schemas.microsoft.com/office/drawing/2014/main" id="{3AE14A8F-5E0D-A4E8-4FA0-7A0B5CC89B4E}"/>
              </a:ext>
            </a:extLst>
          </p:cNvPr>
          <p:cNvCxnSpPr>
            <a:cxnSpLocks/>
            <a:stCxn id="16" idx="3"/>
            <a:endCxn id="6162" idx="1"/>
          </p:cNvCxnSpPr>
          <p:nvPr/>
        </p:nvCxnSpPr>
        <p:spPr>
          <a:xfrm flipV="1">
            <a:off x="4141765" y="4138876"/>
            <a:ext cx="4822894" cy="1677337"/>
          </a:xfrm>
          <a:prstGeom prst="bentConnector3">
            <a:avLst>
              <a:gd name="adj1" fmla="val 922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9" name="Connecteur : en angle 6158">
            <a:extLst>
              <a:ext uri="{FF2B5EF4-FFF2-40B4-BE49-F238E27FC236}">
                <a16:creationId xmlns:a16="http://schemas.microsoft.com/office/drawing/2014/main" id="{72B18720-161F-3DF3-F403-2697D21161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25797" y="4770112"/>
            <a:ext cx="1100718" cy="732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4" name="Connecteur : en angle 6183">
            <a:extLst>
              <a:ext uri="{FF2B5EF4-FFF2-40B4-BE49-F238E27FC236}">
                <a16:creationId xmlns:a16="http://schemas.microsoft.com/office/drawing/2014/main" id="{3B201CCA-D8E5-4D98-3817-8ED3981F8A0A}"/>
              </a:ext>
            </a:extLst>
          </p:cNvPr>
          <p:cNvCxnSpPr>
            <a:cxnSpLocks/>
          </p:cNvCxnSpPr>
          <p:nvPr/>
        </p:nvCxnSpPr>
        <p:spPr>
          <a:xfrm flipV="1">
            <a:off x="4139458" y="4914460"/>
            <a:ext cx="1350986" cy="78272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89" name="Picture 6" descr="Json file Icons &amp; Symbols">
            <a:extLst>
              <a:ext uri="{FF2B5EF4-FFF2-40B4-BE49-F238E27FC236}">
                <a16:creationId xmlns:a16="http://schemas.microsoft.com/office/drawing/2014/main" id="{E833C143-FC50-D5F1-A0E3-1469F4661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642" r="17782" b="15573"/>
          <a:stretch/>
        </p:blipFill>
        <p:spPr bwMode="auto">
          <a:xfrm>
            <a:off x="3857906" y="2501761"/>
            <a:ext cx="552672" cy="5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9" name="Picture 24" descr="Sh - Icônes fichiers et dossiers gratuites">
            <a:extLst>
              <a:ext uri="{FF2B5EF4-FFF2-40B4-BE49-F238E27FC236}">
                <a16:creationId xmlns:a16="http://schemas.microsoft.com/office/drawing/2014/main" id="{BA698489-0C67-37F1-E4C3-388487F7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42" y="3179286"/>
            <a:ext cx="577674" cy="57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3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263AC-8156-91F8-7156-75963EE3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Mise en Place de l’Environnement Cloud : Amazon Web Service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025A4F-0C99-909A-DCBF-9E50C462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89" y="1845733"/>
            <a:ext cx="10504891" cy="439854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Offres sont parfaitement adaptées à notre problématique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Location de puissance de calcul à la demande.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 L'idée étant de pouvoir, quel que soit la charge de travail, obtenir suffisamment de puissance de calcul pour pouvoir traiter nos images, même si le volume de données venait à fortement augmenter.</a:t>
            </a:r>
          </a:p>
          <a:p>
            <a:pPr marL="0" indent="0">
              <a:buNone/>
            </a:pPr>
            <a:endParaRPr lang="fr-FR" sz="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/>
              <a:t>  Diminution drastique des coûts par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rapport à une location de serveur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complet sur une durée fixe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4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/>
              <a:t>  </a:t>
            </a:r>
            <a:r>
              <a:rPr lang="fr-FR" b="1" dirty="0"/>
              <a:t>Etape 1 : </a:t>
            </a:r>
            <a:r>
              <a:rPr lang="fr-FR" dirty="0"/>
              <a:t>Création d’un compte AWS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utilisation du principe de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l'authentification multi-facteurs (MFA)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sécuriser le compte root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A7352B-8660-93E6-1C7B-2D7DB9AA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A481-634D-4C37-99E9-F2D0A5FC14AF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9748D6-94F1-72DE-12D6-CBF1D240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5" t="6635"/>
          <a:stretch/>
        </p:blipFill>
        <p:spPr>
          <a:xfrm>
            <a:off x="5247503" y="3429000"/>
            <a:ext cx="6293708" cy="261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867897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1419</Words>
  <Application>Microsoft Office PowerPoint</Application>
  <PresentationFormat>Grand écran</PresentationFormat>
  <Paragraphs>214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ArialMT</vt:lpstr>
      <vt:lpstr>Calibri</vt:lpstr>
      <vt:lpstr>Calibri Light</vt:lpstr>
      <vt:lpstr>Roboto-Regular</vt:lpstr>
      <vt:lpstr>system-ui</vt:lpstr>
      <vt:lpstr>Wingdings</vt:lpstr>
      <vt:lpstr>Rétrospective</vt:lpstr>
      <vt:lpstr>Réalisez un traitement dans un environnement Big Data sur le Cloud</vt:lpstr>
      <vt:lpstr>Introduction</vt:lpstr>
      <vt:lpstr>Présentation des Données</vt:lpstr>
      <vt:lpstr>Introduction au Big Data</vt:lpstr>
      <vt:lpstr>1. Traitement Parallèle</vt:lpstr>
      <vt:lpstr>2. Frameworks Spécifiques</vt:lpstr>
      <vt:lpstr>3. Plateformes de Cloud Computing</vt:lpstr>
      <vt:lpstr>Architecture Big Data : Schéma</vt:lpstr>
      <vt:lpstr>Mise en Place de l’Environnement Cloud : Amazon Web Service</vt:lpstr>
      <vt:lpstr>Amazon Web Service : AWS CLI &amp; IAM</vt:lpstr>
      <vt:lpstr>Amazon Web Service : EC2 &amp; S3</vt:lpstr>
      <vt:lpstr>Amazon Web Service : EMR</vt:lpstr>
      <vt:lpstr>Etape 6 : Création du Cluster EMR</vt:lpstr>
      <vt:lpstr>Tunnel SSH &amp; Proxy</vt:lpstr>
      <vt:lpstr>Jupyter Hub &amp; Jupyter Notebook</vt:lpstr>
      <vt:lpstr>Traitement des Données</vt:lpstr>
      <vt:lpstr>Historique de Spark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Martineau</dc:creator>
  <cp:lastModifiedBy>Alexandre Martineau</cp:lastModifiedBy>
  <cp:revision>6</cp:revision>
  <dcterms:created xsi:type="dcterms:W3CDTF">2025-03-21T11:56:13Z</dcterms:created>
  <dcterms:modified xsi:type="dcterms:W3CDTF">2025-03-28T12:12:49Z</dcterms:modified>
</cp:coreProperties>
</file>